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2" r:id="rId5"/>
    <p:sldMasterId id="2147483656" r:id="rId6"/>
    <p:sldMasterId id="2147483668" r:id="rId7"/>
    <p:sldMasterId id="2147483680" r:id="rId8"/>
  </p:sldMasterIdLst>
  <p:notesMasterIdLst>
    <p:notesMasterId r:id="rId40"/>
  </p:notesMasterIdLst>
  <p:sldIdLst>
    <p:sldId id="265" r:id="rId9"/>
    <p:sldId id="276" r:id="rId10"/>
    <p:sldId id="330" r:id="rId11"/>
    <p:sldId id="309" r:id="rId12"/>
    <p:sldId id="331" r:id="rId13"/>
    <p:sldId id="332" r:id="rId14"/>
    <p:sldId id="333" r:id="rId15"/>
    <p:sldId id="335" r:id="rId16"/>
    <p:sldId id="337" r:id="rId17"/>
    <p:sldId id="338" r:id="rId18"/>
    <p:sldId id="339" r:id="rId19"/>
    <p:sldId id="340" r:id="rId20"/>
    <p:sldId id="341" r:id="rId21"/>
    <p:sldId id="342" r:id="rId22"/>
    <p:sldId id="343" r:id="rId23"/>
    <p:sldId id="344" r:id="rId24"/>
    <p:sldId id="361" r:id="rId25"/>
    <p:sldId id="346" r:id="rId26"/>
    <p:sldId id="347" r:id="rId27"/>
    <p:sldId id="349" r:id="rId28"/>
    <p:sldId id="350" r:id="rId29"/>
    <p:sldId id="351" r:id="rId30"/>
    <p:sldId id="352" r:id="rId31"/>
    <p:sldId id="353" r:id="rId32"/>
    <p:sldId id="354" r:id="rId33"/>
    <p:sldId id="355" r:id="rId34"/>
    <p:sldId id="360" r:id="rId35"/>
    <p:sldId id="301" r:id="rId36"/>
    <p:sldId id="366" r:id="rId37"/>
    <p:sldId id="2140754609" r:id="rId38"/>
    <p:sldId id="29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2CDB7D5B-CB10-3A4A-A32D-E9A1C0B6F2BD}">
          <p14:sldIdLst>
            <p14:sldId id="265"/>
            <p14:sldId id="276"/>
          </p14:sldIdLst>
        </p14:section>
        <p14:section name="Background" id="{DAD58867-BF79-754D-956E-E3C07814F5DC}">
          <p14:sldIdLst>
            <p14:sldId id="330"/>
            <p14:sldId id="309"/>
            <p14:sldId id="331"/>
            <p14:sldId id="332"/>
            <p14:sldId id="333"/>
          </p14:sldIdLst>
        </p14:section>
        <p14:section name="Pathogenesis" id="{7ECC4D7B-2635-5843-9FEE-0004CCAF74CB}">
          <p14:sldIdLst>
            <p14:sldId id="335"/>
            <p14:sldId id="337"/>
            <p14:sldId id="338"/>
            <p14:sldId id="339"/>
          </p14:sldIdLst>
        </p14:section>
        <p14:section name="Diagnosis" id="{3B41B9F7-8ECE-0F44-9A09-7428012CE923}">
          <p14:sldIdLst>
            <p14:sldId id="340"/>
            <p14:sldId id="341"/>
            <p14:sldId id="342"/>
            <p14:sldId id="343"/>
            <p14:sldId id="344"/>
            <p14:sldId id="361"/>
            <p14:sldId id="346"/>
          </p14:sldIdLst>
        </p14:section>
        <p14:section name="Importance of timely management" id="{F08F765A-41B6-3249-9CE0-EE113E82E902}">
          <p14:sldIdLst>
            <p14:sldId id="347"/>
            <p14:sldId id="349"/>
            <p14:sldId id="350"/>
            <p14:sldId id="351"/>
            <p14:sldId id="352"/>
            <p14:sldId id="353"/>
            <p14:sldId id="354"/>
            <p14:sldId id="355"/>
          </p14:sldIdLst>
        </p14:section>
        <p14:section name="Summary" id="{03E59B51-9FB8-EA44-9A75-49DCF6E1036F}">
          <p14:sldIdLst>
            <p14:sldId id="360"/>
            <p14:sldId id="301"/>
            <p14:sldId id="366"/>
          </p14:sldIdLst>
        </p14:section>
        <p14:section name="Prescribing Information" id="{62C0EEC8-F292-A84F-863B-847B41C0C9DE}">
          <p14:sldIdLst>
            <p14:sldId id="2140754609"/>
            <p14:sldId id="297"/>
          </p14:sldIdLst>
        </p14:section>
      </p14:sectionLst>
    </p:ext>
    <p:ext uri="{EFAFB233-063F-42B5-8137-9DF3F51BA10A}">
      <p15:sldGuideLst xmlns:p15="http://schemas.microsoft.com/office/powerpoint/2012/main">
        <p15:guide id="2" pos="1307" userDrawn="1">
          <p15:clr>
            <a:srgbClr val="A4A3A4"/>
          </p15:clr>
        </p15:guide>
        <p15:guide id="3" pos="8134" userDrawn="1">
          <p15:clr>
            <a:srgbClr val="A4A3A4"/>
          </p15:clr>
        </p15:guide>
        <p15:guide id="4" orient="horz" pos="1145" userDrawn="1">
          <p15:clr>
            <a:srgbClr val="A4A3A4"/>
          </p15:clr>
        </p15:guide>
        <p15:guide id="5" pos="9290" userDrawn="1">
          <p15:clr>
            <a:srgbClr val="A4A3A4"/>
          </p15:clr>
        </p15:guide>
        <p15:guide id="6" orient="horz" pos="4161" userDrawn="1">
          <p15:clr>
            <a:srgbClr val="A4A3A4"/>
          </p15:clr>
        </p15:guide>
        <p15:guide id="8" pos="1058" userDrawn="1">
          <p15:clr>
            <a:srgbClr val="A4A3A4"/>
          </p15:clr>
        </p15:guide>
        <p15:guide id="10" orient="horz" pos="2914" userDrawn="1">
          <p15:clr>
            <a:srgbClr val="A4A3A4"/>
          </p15:clr>
        </p15:guide>
        <p15:guide id="11" orient="horz" pos="2007" userDrawn="1">
          <p15:clr>
            <a:srgbClr val="A4A3A4"/>
          </p15:clr>
        </p15:guide>
        <p15:guide id="12" pos="13259" userDrawn="1">
          <p15:clr>
            <a:srgbClr val="A4A3A4"/>
          </p15:clr>
        </p15:guide>
        <p15:guide id="13" orient="horz" pos="3141" userDrawn="1">
          <p15:clr>
            <a:srgbClr val="A4A3A4"/>
          </p15:clr>
        </p15:guide>
        <p15:guide id="14" orient="horz" pos="7971" userDrawn="1">
          <p15:clr>
            <a:srgbClr val="A4A3A4"/>
          </p15:clr>
        </p15:guide>
        <p15:guide id="15" pos="10242" userDrawn="1">
          <p15:clr>
            <a:srgbClr val="A4A3A4"/>
          </p15:clr>
        </p15:guide>
        <p15:guide id="16" pos="14597" userDrawn="1">
          <p15:clr>
            <a:srgbClr val="A4A3A4"/>
          </p15:clr>
        </p15:guide>
        <p15:guide id="17" orient="horz" pos="1712" userDrawn="1">
          <p15:clr>
            <a:srgbClr val="A4A3A4"/>
          </p15:clr>
        </p15:guide>
        <p15:guide id="18" pos="8077" userDrawn="1">
          <p15:clr>
            <a:srgbClr val="A4A3A4"/>
          </p15:clr>
        </p15:guide>
        <p15:guide id="19" orient="horz" pos="5772" userDrawn="1">
          <p15:clr>
            <a:srgbClr val="A4A3A4"/>
          </p15:clr>
        </p15:guide>
        <p15:guide id="20" pos="9464" userDrawn="1">
          <p15:clr>
            <a:srgbClr val="A4A3A4"/>
          </p15:clr>
        </p15:guide>
        <p15:guide id="21" pos="677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2D5F67-33A0-8A0B-BC70-8B0D6B87EC08}" name="Adam Goodband" initials="AG" userId="S::adamg@enzymecomms.com::d35d7ae3-bbbd-4a7d-bace-70083521c50d" providerId="AD"/>
  <p188:author id="{5ABE50BA-0E42-FD81-7C26-B9268BCEFBBB}" name="Afzal Rahman" initials="AR" userId="S::afzal.rahman@bioscriptgroup.com::06327884-350b-4750-b736-fd7ce04776bf" providerId="AD"/>
  <p188:author id="{B752E7C9-FCA2-7779-CBF9-7F5E363048A8}" name="Alkistis Manousopoulou" initials="AM" userId="S::alkistism@enzymecomms.com::220197b5-a3d6-4a6a-8b2c-edc70b6ad623" providerId="AD"/>
  <p188:author id="{722C07EB-FBF9-57D4-224F-B3E2780E75C9}" name="Jodie Harte" initials="JH" userId="S::jodie.harte@bioscriptgroup.com::57f3cd11-14e3-4e49-8637-f8a9e633b7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A04"/>
    <a:srgbClr val="11688B"/>
    <a:srgbClr val="EFF5F9"/>
    <a:srgbClr val="CBDBE8"/>
    <a:srgbClr val="126A8D"/>
    <a:srgbClr val="64CBE2"/>
    <a:srgbClr val="71E0F9"/>
    <a:srgbClr val="A2E4F9"/>
    <a:srgbClr val="56B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37"/>
    <p:restoredTop sz="96247" autoAdjust="0"/>
  </p:normalViewPr>
  <p:slideViewPr>
    <p:cSldViewPr snapToGrid="0">
      <p:cViewPr>
        <p:scale>
          <a:sx n="50" d="100"/>
          <a:sy n="50" d="100"/>
        </p:scale>
        <p:origin x="1648" y="496"/>
      </p:cViewPr>
      <p:guideLst>
        <p:guide pos="1307"/>
        <p:guide pos="8134"/>
        <p:guide orient="horz" pos="1145"/>
        <p:guide pos="9290"/>
        <p:guide orient="horz" pos="4161"/>
        <p:guide pos="1058"/>
        <p:guide orient="horz" pos="2914"/>
        <p:guide orient="horz" pos="2007"/>
        <p:guide pos="13259"/>
        <p:guide orient="horz" pos="3141"/>
        <p:guide orient="horz" pos="7971"/>
        <p:guide pos="10242"/>
        <p:guide pos="14597"/>
        <p:guide orient="horz" pos="1712"/>
        <p:guide pos="8077"/>
        <p:guide orient="horz" pos="5772"/>
        <p:guide pos="9464"/>
        <p:guide pos="677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ie Gomes" userId="0e0fd535-8965-4f78-953b-b69f895419d8" providerId="ADAL" clId="{9A904EE6-5AD5-674C-B0B7-5A400B879C44}"/>
    <pc:docChg chg="undo custSel modSld">
      <pc:chgData name="Pennie Gomes" userId="0e0fd535-8965-4f78-953b-b69f895419d8" providerId="ADAL" clId="{9A904EE6-5AD5-674C-B0B7-5A400B879C44}" dt="2025-05-14T10:03:01.317" v="485" actId="20577"/>
      <pc:docMkLst>
        <pc:docMk/>
      </pc:docMkLst>
      <pc:sldChg chg="modSp mod">
        <pc:chgData name="Pennie Gomes" userId="0e0fd535-8965-4f78-953b-b69f895419d8" providerId="ADAL" clId="{9A904EE6-5AD5-674C-B0B7-5A400B879C44}" dt="2025-05-14T09:31:06.693" v="16" actId="20577"/>
        <pc:sldMkLst>
          <pc:docMk/>
          <pc:sldMk cId="1923369012" sldId="265"/>
        </pc:sldMkLst>
        <pc:spChg chg="mod">
          <ac:chgData name="Pennie Gomes" userId="0e0fd535-8965-4f78-953b-b69f895419d8" providerId="ADAL" clId="{9A904EE6-5AD5-674C-B0B7-5A400B879C44}" dt="2025-05-14T09:31:02.614" v="13" actId="403"/>
          <ac:spMkLst>
            <pc:docMk/>
            <pc:sldMk cId="1923369012" sldId="265"/>
            <ac:spMk id="4" creationId="{1EB5137F-7E0E-83F4-A3BF-CA7BB3E078A9}"/>
          </ac:spMkLst>
        </pc:spChg>
        <pc:spChg chg="mod">
          <ac:chgData name="Pennie Gomes" userId="0e0fd535-8965-4f78-953b-b69f895419d8" providerId="ADAL" clId="{9A904EE6-5AD5-674C-B0B7-5A400B879C44}" dt="2025-05-14T09:31:06.693" v="16" actId="20577"/>
          <ac:spMkLst>
            <pc:docMk/>
            <pc:sldMk cId="1923369012" sldId="265"/>
            <ac:spMk id="13" creationId="{31F96E92-7DAD-51EE-192F-129344F89F7D}"/>
          </ac:spMkLst>
        </pc:spChg>
      </pc:sldChg>
      <pc:sldChg chg="modSp mod">
        <pc:chgData name="Pennie Gomes" userId="0e0fd535-8965-4f78-953b-b69f895419d8" providerId="ADAL" clId="{9A904EE6-5AD5-674C-B0B7-5A400B879C44}" dt="2025-05-14T10:02:00.418" v="456" actId="20577"/>
        <pc:sldMkLst>
          <pc:docMk/>
          <pc:sldMk cId="2776018312" sldId="301"/>
        </pc:sldMkLst>
        <pc:spChg chg="mod">
          <ac:chgData name="Pennie Gomes" userId="0e0fd535-8965-4f78-953b-b69f895419d8" providerId="ADAL" clId="{9A904EE6-5AD5-674C-B0B7-5A400B879C44}" dt="2025-05-14T10:02:00.418" v="456" actId="20577"/>
          <ac:spMkLst>
            <pc:docMk/>
            <pc:sldMk cId="2776018312" sldId="301"/>
            <ac:spMk id="9" creationId="{CC863FBD-3B58-BEF0-9A71-362FD6F0D474}"/>
          </ac:spMkLst>
        </pc:spChg>
        <pc:spChg chg="mod">
          <ac:chgData name="Pennie Gomes" userId="0e0fd535-8965-4f78-953b-b69f895419d8" providerId="ADAL" clId="{9A904EE6-5AD5-674C-B0B7-5A400B879C44}" dt="2025-05-14T10:00:42.083" v="394" actId="20577"/>
          <ac:spMkLst>
            <pc:docMk/>
            <pc:sldMk cId="2776018312" sldId="301"/>
            <ac:spMk id="11" creationId="{B3D58CDD-AB48-1C3C-709C-E807E76E286F}"/>
          </ac:spMkLst>
        </pc:spChg>
      </pc:sldChg>
      <pc:sldChg chg="modSp mod">
        <pc:chgData name="Pennie Gomes" userId="0e0fd535-8965-4f78-953b-b69f895419d8" providerId="ADAL" clId="{9A904EE6-5AD5-674C-B0B7-5A400B879C44}" dt="2025-05-14T09:31:29.195" v="19" actId="20577"/>
        <pc:sldMkLst>
          <pc:docMk/>
          <pc:sldMk cId="1684411130" sldId="309"/>
        </pc:sldMkLst>
        <pc:spChg chg="mod">
          <ac:chgData name="Pennie Gomes" userId="0e0fd535-8965-4f78-953b-b69f895419d8" providerId="ADAL" clId="{9A904EE6-5AD5-674C-B0B7-5A400B879C44}" dt="2025-05-14T09:31:29.195" v="19" actId="20577"/>
          <ac:spMkLst>
            <pc:docMk/>
            <pc:sldMk cId="1684411130" sldId="309"/>
            <ac:spMk id="13" creationId="{41EECE30-07AC-D168-8606-92E1D612BFAE}"/>
          </ac:spMkLst>
        </pc:spChg>
        <pc:spChg chg="mod">
          <ac:chgData name="Pennie Gomes" userId="0e0fd535-8965-4f78-953b-b69f895419d8" providerId="ADAL" clId="{9A904EE6-5AD5-674C-B0B7-5A400B879C44}" dt="2025-05-14T09:31:25.876" v="18" actId="57"/>
          <ac:spMkLst>
            <pc:docMk/>
            <pc:sldMk cId="1684411130" sldId="309"/>
            <ac:spMk id="42" creationId="{38C67649-1E77-5573-C9A0-FD75511B3465}"/>
          </ac:spMkLst>
        </pc:spChg>
      </pc:sldChg>
      <pc:sldChg chg="modSp mod">
        <pc:chgData name="Pennie Gomes" userId="0e0fd535-8965-4f78-953b-b69f895419d8" providerId="ADAL" clId="{9A904EE6-5AD5-674C-B0B7-5A400B879C44}" dt="2025-05-14T09:46:37.028" v="192" actId="20577"/>
        <pc:sldMkLst>
          <pc:docMk/>
          <pc:sldMk cId="1803554246" sldId="333"/>
        </pc:sldMkLst>
        <pc:spChg chg="mod">
          <ac:chgData name="Pennie Gomes" userId="0e0fd535-8965-4f78-953b-b69f895419d8" providerId="ADAL" clId="{9A904EE6-5AD5-674C-B0B7-5A400B879C44}" dt="2025-05-14T09:46:26.258" v="187" actId="20577"/>
          <ac:spMkLst>
            <pc:docMk/>
            <pc:sldMk cId="1803554246" sldId="333"/>
            <ac:spMk id="3" creationId="{92205FCC-4FC5-FF99-DBA5-1357E8F52B64}"/>
          </ac:spMkLst>
        </pc:spChg>
        <pc:spChg chg="mod">
          <ac:chgData name="Pennie Gomes" userId="0e0fd535-8965-4f78-953b-b69f895419d8" providerId="ADAL" clId="{9A904EE6-5AD5-674C-B0B7-5A400B879C44}" dt="2025-05-14T09:44:38.313" v="42" actId="20577"/>
          <ac:spMkLst>
            <pc:docMk/>
            <pc:sldMk cId="1803554246" sldId="333"/>
            <ac:spMk id="4" creationId="{02DB656E-4C0C-D7BA-2A15-A0530C66366B}"/>
          </ac:spMkLst>
        </pc:spChg>
        <pc:spChg chg="mod">
          <ac:chgData name="Pennie Gomes" userId="0e0fd535-8965-4f78-953b-b69f895419d8" providerId="ADAL" clId="{9A904EE6-5AD5-674C-B0B7-5A400B879C44}" dt="2025-05-14T09:46:37.028" v="192" actId="20577"/>
          <ac:spMkLst>
            <pc:docMk/>
            <pc:sldMk cId="1803554246" sldId="333"/>
            <ac:spMk id="12" creationId="{1065343B-D711-0AF9-60B3-BDE56A58A4E2}"/>
          </ac:spMkLst>
        </pc:spChg>
        <pc:spChg chg="mod">
          <ac:chgData name="Pennie Gomes" userId="0e0fd535-8965-4f78-953b-b69f895419d8" providerId="ADAL" clId="{9A904EE6-5AD5-674C-B0B7-5A400B879C44}" dt="2025-05-14T09:44:01.552" v="30" actId="20577"/>
          <ac:spMkLst>
            <pc:docMk/>
            <pc:sldMk cId="1803554246" sldId="333"/>
            <ac:spMk id="34" creationId="{E0E0D9A1-C2CF-3C99-8740-68C03606AAB0}"/>
          </ac:spMkLst>
        </pc:spChg>
        <pc:spChg chg="mod">
          <ac:chgData name="Pennie Gomes" userId="0e0fd535-8965-4f78-953b-b69f895419d8" providerId="ADAL" clId="{9A904EE6-5AD5-674C-B0B7-5A400B879C44}" dt="2025-05-14T09:46:32.288" v="190" actId="20577"/>
          <ac:spMkLst>
            <pc:docMk/>
            <pc:sldMk cId="1803554246" sldId="333"/>
            <ac:spMk id="45" creationId="{EBB4A927-FCCC-EDCC-9489-DACCBC4FB6FC}"/>
          </ac:spMkLst>
        </pc:spChg>
      </pc:sldChg>
      <pc:sldChg chg="delSp modSp mod">
        <pc:chgData name="Pennie Gomes" userId="0e0fd535-8965-4f78-953b-b69f895419d8" providerId="ADAL" clId="{9A904EE6-5AD5-674C-B0B7-5A400B879C44}" dt="2025-05-14T09:51:53.300" v="203" actId="20577"/>
        <pc:sldMkLst>
          <pc:docMk/>
          <pc:sldMk cId="2799482077" sldId="349"/>
        </pc:sldMkLst>
        <pc:spChg chg="mod">
          <ac:chgData name="Pennie Gomes" userId="0e0fd535-8965-4f78-953b-b69f895419d8" providerId="ADAL" clId="{9A904EE6-5AD5-674C-B0B7-5A400B879C44}" dt="2025-05-14T09:51:53.300" v="203" actId="20577"/>
          <ac:spMkLst>
            <pc:docMk/>
            <pc:sldMk cId="2799482077" sldId="349"/>
            <ac:spMk id="10" creationId="{9173AEC3-117F-E76A-7F54-2032DF160B5F}"/>
          </ac:spMkLst>
        </pc:spChg>
        <pc:spChg chg="mod">
          <ac:chgData name="Pennie Gomes" userId="0e0fd535-8965-4f78-953b-b69f895419d8" providerId="ADAL" clId="{9A904EE6-5AD5-674C-B0B7-5A400B879C44}" dt="2025-05-14T09:48:32.834" v="196" actId="14100"/>
          <ac:spMkLst>
            <pc:docMk/>
            <pc:sldMk cId="2799482077" sldId="349"/>
            <ac:spMk id="12" creationId="{107486F1-1056-83E9-902F-3300F7A2BDC8}"/>
          </ac:spMkLst>
        </pc:spChg>
        <pc:spChg chg="mod">
          <ac:chgData name="Pennie Gomes" userId="0e0fd535-8965-4f78-953b-b69f895419d8" providerId="ADAL" clId="{9A904EE6-5AD5-674C-B0B7-5A400B879C44}" dt="2025-05-14T09:48:30.132" v="195" actId="1076"/>
          <ac:spMkLst>
            <pc:docMk/>
            <pc:sldMk cId="2799482077" sldId="349"/>
            <ac:spMk id="16" creationId="{B5EE920C-4824-4CE8-7506-6372F31A97D6}"/>
          </ac:spMkLst>
        </pc:spChg>
        <pc:spChg chg="del">
          <ac:chgData name="Pennie Gomes" userId="0e0fd535-8965-4f78-953b-b69f895419d8" providerId="ADAL" clId="{9A904EE6-5AD5-674C-B0B7-5A400B879C44}" dt="2025-05-14T09:48:22.504" v="193" actId="478"/>
          <ac:spMkLst>
            <pc:docMk/>
            <pc:sldMk cId="2799482077" sldId="349"/>
            <ac:spMk id="17" creationId="{9F751F2C-6F29-71F3-0F09-4810B894545D}"/>
          </ac:spMkLst>
        </pc:spChg>
        <pc:spChg chg="mod">
          <ac:chgData name="Pennie Gomes" userId="0e0fd535-8965-4f78-953b-b69f895419d8" providerId="ADAL" clId="{9A904EE6-5AD5-674C-B0B7-5A400B879C44}" dt="2025-05-14T09:48:30.132" v="195" actId="1076"/>
          <ac:spMkLst>
            <pc:docMk/>
            <pc:sldMk cId="2799482077" sldId="349"/>
            <ac:spMk id="19" creationId="{537AEEE6-29AC-0A53-0265-248E4FFD52A1}"/>
          </ac:spMkLst>
        </pc:spChg>
        <pc:spChg chg="del">
          <ac:chgData name="Pennie Gomes" userId="0e0fd535-8965-4f78-953b-b69f895419d8" providerId="ADAL" clId="{9A904EE6-5AD5-674C-B0B7-5A400B879C44}" dt="2025-05-14T09:48:22.504" v="193" actId="478"/>
          <ac:spMkLst>
            <pc:docMk/>
            <pc:sldMk cId="2799482077" sldId="349"/>
            <ac:spMk id="20" creationId="{8C3AF323-58F4-A9A1-4EB7-1AD6986206FA}"/>
          </ac:spMkLst>
        </pc:spChg>
        <pc:spChg chg="mod">
          <ac:chgData name="Pennie Gomes" userId="0e0fd535-8965-4f78-953b-b69f895419d8" providerId="ADAL" clId="{9A904EE6-5AD5-674C-B0B7-5A400B879C44}" dt="2025-05-14T09:49:41.352" v="202" actId="20577"/>
          <ac:spMkLst>
            <pc:docMk/>
            <pc:sldMk cId="2799482077" sldId="349"/>
            <ac:spMk id="25" creationId="{7FF364D0-36DD-234B-C476-749EDCAEC894}"/>
          </ac:spMkLst>
        </pc:spChg>
      </pc:sldChg>
      <pc:sldChg chg="modSp mod">
        <pc:chgData name="Pennie Gomes" userId="0e0fd535-8965-4f78-953b-b69f895419d8" providerId="ADAL" clId="{9A904EE6-5AD5-674C-B0B7-5A400B879C44}" dt="2025-05-14T09:53:45" v="282" actId="20577"/>
        <pc:sldMkLst>
          <pc:docMk/>
          <pc:sldMk cId="4162387961" sldId="350"/>
        </pc:sldMkLst>
        <pc:spChg chg="mod">
          <ac:chgData name="Pennie Gomes" userId="0e0fd535-8965-4f78-953b-b69f895419d8" providerId="ADAL" clId="{9A904EE6-5AD5-674C-B0B7-5A400B879C44}" dt="2025-05-14T09:53:11.007" v="209" actId="57"/>
          <ac:spMkLst>
            <pc:docMk/>
            <pc:sldMk cId="4162387961" sldId="350"/>
            <ac:spMk id="8" creationId="{ED14B314-9F80-E9F6-C1C1-7EDD9C6E0307}"/>
          </ac:spMkLst>
        </pc:spChg>
        <pc:spChg chg="mod">
          <ac:chgData name="Pennie Gomes" userId="0e0fd535-8965-4f78-953b-b69f895419d8" providerId="ADAL" clId="{9A904EE6-5AD5-674C-B0B7-5A400B879C44}" dt="2025-05-14T09:53:45" v="282" actId="20577"/>
          <ac:spMkLst>
            <pc:docMk/>
            <pc:sldMk cId="4162387961" sldId="350"/>
            <ac:spMk id="12" creationId="{76AF4C14-B9B0-C33C-F521-74EC660D29E2}"/>
          </ac:spMkLst>
        </pc:spChg>
        <pc:spChg chg="mod">
          <ac:chgData name="Pennie Gomes" userId="0e0fd535-8965-4f78-953b-b69f895419d8" providerId="ADAL" clId="{9A904EE6-5AD5-674C-B0B7-5A400B879C44}" dt="2025-05-14T09:53:42.241" v="280" actId="20577"/>
          <ac:spMkLst>
            <pc:docMk/>
            <pc:sldMk cId="4162387961" sldId="350"/>
            <ac:spMk id="45" creationId="{EBB4A927-FCCC-EDCC-9489-DACCBC4FB6FC}"/>
          </ac:spMkLst>
        </pc:spChg>
      </pc:sldChg>
      <pc:sldChg chg="modSp mod">
        <pc:chgData name="Pennie Gomes" userId="0e0fd535-8965-4f78-953b-b69f895419d8" providerId="ADAL" clId="{9A904EE6-5AD5-674C-B0B7-5A400B879C44}" dt="2025-05-14T09:57:26.701" v="356" actId="1076"/>
        <pc:sldMkLst>
          <pc:docMk/>
          <pc:sldMk cId="416778019" sldId="352"/>
        </pc:sldMkLst>
        <pc:spChg chg="mod">
          <ac:chgData name="Pennie Gomes" userId="0e0fd535-8965-4f78-953b-b69f895419d8" providerId="ADAL" clId="{9A904EE6-5AD5-674C-B0B7-5A400B879C44}" dt="2025-05-14T09:56:47.975" v="344" actId="20577"/>
          <ac:spMkLst>
            <pc:docMk/>
            <pc:sldMk cId="416778019" sldId="352"/>
            <ac:spMk id="7" creationId="{26DCD66B-9D4E-618C-6BD3-E1E5A91C9C71}"/>
          </ac:spMkLst>
        </pc:spChg>
        <pc:spChg chg="mod">
          <ac:chgData name="Pennie Gomes" userId="0e0fd535-8965-4f78-953b-b69f895419d8" providerId="ADAL" clId="{9A904EE6-5AD5-674C-B0B7-5A400B879C44}" dt="2025-05-14T09:57:12.090" v="346" actId="14100"/>
          <ac:spMkLst>
            <pc:docMk/>
            <pc:sldMk cId="416778019" sldId="352"/>
            <ac:spMk id="13" creationId="{DB4BDD1E-5AB8-934F-F4F2-7800678AAD5F}"/>
          </ac:spMkLst>
        </pc:spChg>
        <pc:spChg chg="mod">
          <ac:chgData name="Pennie Gomes" userId="0e0fd535-8965-4f78-953b-b69f895419d8" providerId="ADAL" clId="{9A904EE6-5AD5-674C-B0B7-5A400B879C44}" dt="2025-05-14T09:57:15.662" v="347" actId="14100"/>
          <ac:spMkLst>
            <pc:docMk/>
            <pc:sldMk cId="416778019" sldId="352"/>
            <ac:spMk id="15" creationId="{DB1D461C-A46B-A59D-296D-1C432B153C8C}"/>
          </ac:spMkLst>
        </pc:spChg>
        <pc:spChg chg="mod">
          <ac:chgData name="Pennie Gomes" userId="0e0fd535-8965-4f78-953b-b69f895419d8" providerId="ADAL" clId="{9A904EE6-5AD5-674C-B0B7-5A400B879C44}" dt="2025-05-14T09:57:21.180" v="352" actId="20577"/>
          <ac:spMkLst>
            <pc:docMk/>
            <pc:sldMk cId="416778019" sldId="352"/>
            <ac:spMk id="27" creationId="{424E42DE-C43C-566A-28B8-08E069C386C7}"/>
          </ac:spMkLst>
        </pc:spChg>
        <pc:spChg chg="mod">
          <ac:chgData name="Pennie Gomes" userId="0e0fd535-8965-4f78-953b-b69f895419d8" providerId="ADAL" clId="{9A904EE6-5AD5-674C-B0B7-5A400B879C44}" dt="2025-05-14T09:57:26.701" v="356" actId="1076"/>
          <ac:spMkLst>
            <pc:docMk/>
            <pc:sldMk cId="416778019" sldId="352"/>
            <ac:spMk id="30" creationId="{51877CA9-8FB1-09F3-1628-6A4ADC6D8B31}"/>
          </ac:spMkLst>
        </pc:spChg>
      </pc:sldChg>
      <pc:sldChg chg="modSp mod">
        <pc:chgData name="Pennie Gomes" userId="0e0fd535-8965-4f78-953b-b69f895419d8" providerId="ADAL" clId="{9A904EE6-5AD5-674C-B0B7-5A400B879C44}" dt="2025-05-14T10:00:17.258" v="390" actId="20577"/>
        <pc:sldMkLst>
          <pc:docMk/>
          <pc:sldMk cId="2016922538" sldId="354"/>
        </pc:sldMkLst>
        <pc:spChg chg="mod">
          <ac:chgData name="Pennie Gomes" userId="0e0fd535-8965-4f78-953b-b69f895419d8" providerId="ADAL" clId="{9A904EE6-5AD5-674C-B0B7-5A400B879C44}" dt="2025-05-14T10:00:17.258" v="390" actId="20577"/>
          <ac:spMkLst>
            <pc:docMk/>
            <pc:sldMk cId="2016922538" sldId="354"/>
            <ac:spMk id="7" creationId="{26DCD66B-9D4E-618C-6BD3-E1E5A91C9C71}"/>
          </ac:spMkLst>
        </pc:spChg>
      </pc:sldChg>
      <pc:sldChg chg="modSp mod">
        <pc:chgData name="Pennie Gomes" userId="0e0fd535-8965-4f78-953b-b69f895419d8" providerId="ADAL" clId="{9A904EE6-5AD5-674C-B0B7-5A400B879C44}" dt="2025-05-14T10:03:01.317" v="485" actId="20577"/>
        <pc:sldMkLst>
          <pc:docMk/>
          <pc:sldMk cId="1491420240" sldId="366"/>
        </pc:sldMkLst>
        <pc:spChg chg="mod">
          <ac:chgData name="Pennie Gomes" userId="0e0fd535-8965-4f78-953b-b69f895419d8" providerId="ADAL" clId="{9A904EE6-5AD5-674C-B0B7-5A400B879C44}" dt="2025-05-14T10:02:46.637" v="473" actId="20577"/>
          <ac:spMkLst>
            <pc:docMk/>
            <pc:sldMk cId="1491420240" sldId="366"/>
            <ac:spMk id="9" creationId="{CC863FBD-3B58-BEF0-9A71-362FD6F0D474}"/>
          </ac:spMkLst>
        </pc:spChg>
        <pc:spChg chg="mod">
          <ac:chgData name="Pennie Gomes" userId="0e0fd535-8965-4f78-953b-b69f895419d8" providerId="ADAL" clId="{9A904EE6-5AD5-674C-B0B7-5A400B879C44}" dt="2025-05-14T10:03:01.317" v="485" actId="20577"/>
          <ac:spMkLst>
            <pc:docMk/>
            <pc:sldMk cId="1491420240" sldId="366"/>
            <ac:spMk id="19" creationId="{F6AD31ED-7ECD-3DD4-DE6D-E80CB1D02C46}"/>
          </ac:spMkLst>
        </pc:spChg>
      </pc:sldChg>
    </pc:docChg>
  </pc:docChgLst>
  <pc:docChgLst>
    <pc:chgData name="Afzal Rahman" userId="06327884-350b-4750-b736-fd7ce04776bf" providerId="ADAL" clId="{D3658822-CF50-4138-8262-5CA95133C9CC}"/>
    <pc:docChg chg="custSel modSld">
      <pc:chgData name="Afzal Rahman" userId="06327884-350b-4750-b736-fd7ce04776bf" providerId="ADAL" clId="{D3658822-CF50-4138-8262-5CA95133C9CC}" dt="2025-02-06T12:08:01.965" v="29" actId="20577"/>
      <pc:docMkLst>
        <pc:docMk/>
      </pc:docMkLst>
      <pc:sldChg chg="delSp modSp mod">
        <pc:chgData name="Afzal Rahman" userId="06327884-350b-4750-b736-fd7ce04776bf" providerId="ADAL" clId="{D3658822-CF50-4138-8262-5CA95133C9CC}" dt="2025-02-06T11:54:14.046" v="14" actId="1076"/>
        <pc:sldMkLst>
          <pc:docMk/>
          <pc:sldMk cId="1923369012" sldId="265"/>
        </pc:sldMkLst>
      </pc:sldChg>
      <pc:sldChg chg="modSp mod">
        <pc:chgData name="Afzal Rahman" userId="06327884-350b-4750-b736-fd7ce04776bf" providerId="ADAL" clId="{D3658822-CF50-4138-8262-5CA95133C9CC}" dt="2025-02-06T12:08:01.965" v="29" actId="20577"/>
        <pc:sldMkLst>
          <pc:docMk/>
          <pc:sldMk cId="2776018312" sldId="301"/>
        </pc:sldMkLst>
      </pc:sldChg>
      <pc:sldChg chg="modSp mod">
        <pc:chgData name="Afzal Rahman" userId="06327884-350b-4750-b736-fd7ce04776bf" providerId="ADAL" clId="{D3658822-CF50-4138-8262-5CA95133C9CC}" dt="2025-02-06T11:54:35.321" v="20" actId="20577"/>
        <pc:sldMkLst>
          <pc:docMk/>
          <pc:sldMk cId="601625202" sldId="331"/>
        </pc:sldMkLst>
      </pc:sldChg>
      <pc:sldChg chg="delSp modSp mod">
        <pc:chgData name="Afzal Rahman" userId="06327884-350b-4750-b736-fd7ce04776bf" providerId="ADAL" clId="{D3658822-CF50-4138-8262-5CA95133C9CC}" dt="2025-02-06T11:54:55.781" v="23" actId="478"/>
        <pc:sldMkLst>
          <pc:docMk/>
          <pc:sldMk cId="2001409632" sldId="2140754609"/>
        </pc:sldMkLst>
      </pc:sldChg>
    </pc:docChg>
  </pc:docChgLst>
  <pc:docChgLst>
    <pc:chgData name="Afzal Rahman" userId="06327884-350b-4750-b736-fd7ce04776bf" providerId="ADAL" clId="{2C069459-EDAF-46E4-B864-5C64B1B7B215}"/>
    <pc:docChg chg="custSel modSld">
      <pc:chgData name="Afzal Rahman" userId="06327884-350b-4750-b736-fd7ce04776bf" providerId="ADAL" clId="{2C069459-EDAF-46E4-B864-5C64B1B7B215}" dt="2025-01-14T14:54:36.183" v="77" actId="1076"/>
      <pc:docMkLst>
        <pc:docMk/>
      </pc:docMkLst>
      <pc:sldChg chg="addSp delSp modSp mod">
        <pc:chgData name="Afzal Rahman" userId="06327884-350b-4750-b736-fd7ce04776bf" providerId="ADAL" clId="{2C069459-EDAF-46E4-B864-5C64B1B7B215}" dt="2025-01-14T14:54:36.183" v="77" actId="1076"/>
        <pc:sldMkLst>
          <pc:docMk/>
          <pc:sldMk cId="2001409632" sldId="21407546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777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829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011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68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DO NOT MODIFY THIS SLIDE. DO NOT MODIFY THE TEXT, FORMATTING OR LAYOUT.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052705-73DA-A741-B8C8-6C75B59E087C}" type="slidenum">
              <a:rPr kumimoji="0" lang="it-IT"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it-IT"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5437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154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481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99014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6600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75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259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35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 Call 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EE967AC-ED68-A84B-9E53-338CE28F593E}"/>
              </a:ext>
            </a:extLst>
          </p:cNvPr>
          <p:cNvSpPr>
            <a:spLocks noGrp="1"/>
          </p:cNvSpPr>
          <p:nvPr>
            <p:ph type="pic" sz="quarter" idx="23"/>
          </p:nvPr>
        </p:nvSpPr>
        <p:spPr>
          <a:xfrm>
            <a:off x="12448309" y="-2981842"/>
            <a:ext cx="13523049" cy="13520933"/>
          </a:xfrm>
          <a:prstGeom prst="ellipse">
            <a:avLst/>
          </a:prstGeom>
        </p:spPr>
        <p:txBody>
          <a:bodyPr/>
          <a:lstStyle/>
          <a:p>
            <a:endParaRPr lang="en-US"/>
          </a:p>
        </p:txBody>
      </p:sp>
      <p:sp>
        <p:nvSpPr>
          <p:cNvPr id="24" name="Rounded Rectangle">
            <a:extLst>
              <a:ext uri="{FF2B5EF4-FFF2-40B4-BE49-F238E27FC236}">
                <a16:creationId xmlns:a16="http://schemas.microsoft.com/office/drawing/2014/main" id="{2B0B37F3-A59E-284E-9C1F-9FD3F4194BF2}"/>
              </a:ext>
            </a:extLst>
          </p:cNvPr>
          <p:cNvSpPr/>
          <p:nvPr userDrawn="1"/>
        </p:nvSpPr>
        <p:spPr>
          <a:xfrm>
            <a:off x="2685289" y="3365773"/>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Title 4">
            <a:extLst>
              <a:ext uri="{FF2B5EF4-FFF2-40B4-BE49-F238E27FC236}">
                <a16:creationId xmlns:a16="http://schemas.microsoft.com/office/drawing/2014/main" id="{4FF93CD6-92D4-C540-A341-55E1F4152D28}"/>
              </a:ext>
            </a:extLst>
          </p:cNvPr>
          <p:cNvSpPr>
            <a:spLocks noGrp="1"/>
          </p:cNvSpPr>
          <p:nvPr>
            <p:ph type="title" hasCustomPrompt="1"/>
          </p:nvPr>
        </p:nvSpPr>
        <p:spPr>
          <a:xfrm>
            <a:off x="2514345" y="4544509"/>
            <a:ext cx="6934455" cy="2231967"/>
          </a:xfrm>
          <a:prstGeom prst="rect">
            <a:avLst/>
          </a:prstGeom>
        </p:spPr>
        <p:txBody>
          <a:bodyPr/>
          <a:lstStyle>
            <a:lvl1pPr>
              <a:defRPr sz="9000" spc="-150">
                <a:solidFill>
                  <a:schemeClr val="bg1"/>
                </a:solidFill>
              </a:defRPr>
            </a:lvl1pPr>
          </a:lstStyle>
          <a:p>
            <a:r>
              <a:rPr lang="en-GB"/>
              <a:t>Presentation Title</a:t>
            </a:r>
          </a:p>
        </p:txBody>
      </p:sp>
      <p:sp>
        <p:nvSpPr>
          <p:cNvPr id="38" name="Body Level One…">
            <a:extLst>
              <a:ext uri="{FF2B5EF4-FFF2-40B4-BE49-F238E27FC236}">
                <a16:creationId xmlns:a16="http://schemas.microsoft.com/office/drawing/2014/main" id="{A334D8C2-D4BC-5047-83F9-87677FE21BEB}"/>
              </a:ext>
            </a:extLst>
          </p:cNvPr>
          <p:cNvSpPr txBox="1">
            <a:spLocks noGrp="1"/>
          </p:cNvSpPr>
          <p:nvPr>
            <p:ph type="body" sz="quarter" idx="1" hasCustomPrompt="1"/>
          </p:nvPr>
        </p:nvSpPr>
        <p:spPr>
          <a:xfrm>
            <a:off x="2514345" y="6977280"/>
            <a:ext cx="8247458" cy="1960865"/>
          </a:xfrm>
          <a:prstGeom prst="rect">
            <a:avLst/>
          </a:prstGeom>
        </p:spPr>
        <p:txBody>
          <a:bodyPr/>
          <a:lstStyle>
            <a:lvl1pPr marL="0" indent="0" defTabSz="825500">
              <a:lnSpc>
                <a:spcPct val="100000"/>
              </a:lnSpc>
              <a:spcBef>
                <a:spcPts val="0"/>
              </a:spcBef>
              <a:buSzTx/>
              <a:buNone/>
              <a:defRPr sz="2800" b="0">
                <a:solidFill>
                  <a:schemeClr val="bg1"/>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Donec </a:t>
            </a:r>
            <a:r>
              <a:rPr lang="en-GB" err="1"/>
              <a:t>mattis</a:t>
            </a:r>
            <a:r>
              <a:rPr lang="en-GB"/>
              <a:t> </a:t>
            </a:r>
            <a:r>
              <a:rPr lang="en-GB" err="1"/>
              <a:t>purus</a:t>
            </a:r>
            <a:r>
              <a:rPr lang="en-GB"/>
              <a:t> sit </a:t>
            </a:r>
            <a:r>
              <a:rPr lang="en-GB" err="1"/>
              <a:t>amet</a:t>
            </a:r>
            <a:r>
              <a:rPr lang="en-GB"/>
              <a:t> </a:t>
            </a:r>
            <a:r>
              <a:rPr lang="en-GB" err="1"/>
              <a:t>est</a:t>
            </a:r>
            <a:r>
              <a:rPr lang="en-GB"/>
              <a:t> </a:t>
            </a:r>
            <a:r>
              <a:rPr lang="en-GB" err="1"/>
              <a:t>hendrerit</a:t>
            </a:r>
            <a:r>
              <a:rPr lang="en-GB"/>
              <a:t>.</a:t>
            </a:r>
            <a:endParaRPr/>
          </a:p>
        </p:txBody>
      </p:sp>
      <p:sp>
        <p:nvSpPr>
          <p:cNvPr id="39" name="Author and Date">
            <a:extLst>
              <a:ext uri="{FF2B5EF4-FFF2-40B4-BE49-F238E27FC236}">
                <a16:creationId xmlns:a16="http://schemas.microsoft.com/office/drawing/2014/main" id="{FA5C5D1A-ADE7-E44A-8312-80049EF8EF70}"/>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chemeClr val="bg1"/>
                </a:solidFill>
              </a:defRPr>
            </a:lvl1pPr>
          </a:lstStyle>
          <a:p>
            <a:r>
              <a:rPr lang="en-GB"/>
              <a:t>Footnote XX-XX-XXXX</a:t>
            </a:r>
          </a:p>
        </p:txBody>
      </p:sp>
      <p:sp>
        <p:nvSpPr>
          <p:cNvPr id="40" name="Author and Date">
            <a:extLst>
              <a:ext uri="{FF2B5EF4-FFF2-40B4-BE49-F238E27FC236}">
                <a16:creationId xmlns:a16="http://schemas.microsoft.com/office/drawing/2014/main" id="{7A34587E-7C93-154F-8BDD-E3766A4AED48}"/>
              </a:ext>
            </a:extLst>
          </p:cNvPr>
          <p:cNvSpPr txBox="1">
            <a:spLocks noGrp="1"/>
          </p:cNvSpPr>
          <p:nvPr>
            <p:ph type="body" sz="quarter" idx="22" hasCustomPrompt="1"/>
          </p:nvPr>
        </p:nvSpPr>
        <p:spPr>
          <a:xfrm>
            <a:off x="2727501" y="3430695"/>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Call out</a:t>
            </a:r>
            <a:endParaRPr/>
          </a:p>
        </p:txBody>
      </p:sp>
    </p:spTree>
    <p:extLst>
      <p:ext uri="{BB962C8B-B14F-4D97-AF65-F5344CB8AC3E}">
        <p14:creationId xmlns:p14="http://schemas.microsoft.com/office/powerpoint/2010/main" val="28395022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6202-9E37-5821-26B9-EFFC27AF931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873ECC-57D8-55E3-0706-D88AF74EB435}"/>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74019AB-E3FD-AA8F-B947-1229895B2B77}"/>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F6A7F829-1E33-02BF-0F2A-8A28B033D0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073C22-24E8-85E9-A43B-16BF50D53094}"/>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305607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0B08-5242-95FB-0742-853AE74522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AF5807-B6C6-F182-F7FB-819B17F67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759753-A26C-3E9D-3BF2-5CB7B6262A7A}"/>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CEB14E3F-7E75-D096-B445-629B8EFCB5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73908A-F523-0BB1-19A7-84817AF94C59}"/>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444623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9D66-1111-346A-6253-23420502C3CA}"/>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9DCA0F-73B0-E38A-E959-7A85CC023EAA}"/>
              </a:ext>
            </a:extLst>
          </p:cNvPr>
          <p:cNvSpPr>
            <a:spLocks noGrp="1"/>
          </p:cNvSpPr>
          <p:nvPr>
            <p:ph type="body" idx="1"/>
          </p:nvPr>
        </p:nvSpPr>
        <p:spPr>
          <a:xfrm>
            <a:off x="1663700" y="9178925"/>
            <a:ext cx="21031200" cy="300037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929BE-C085-6D3F-E9DD-92EF34D36E6D}"/>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637AE21F-05D2-CFFA-F7BA-139C741F66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FE6608-7427-D768-50E2-9F315A93F218}"/>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58383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45D2-0B83-9C5C-EB53-3F8E1916C1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ED2AFD-9214-9E3B-5C13-5A44D053DF00}"/>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C7DBDE-3C6C-D3B1-9947-3B10802A0B3C}"/>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B081FA-7FE9-D051-673F-72F2DA5BDB17}"/>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6" name="Footer Placeholder 5">
            <a:extLst>
              <a:ext uri="{FF2B5EF4-FFF2-40B4-BE49-F238E27FC236}">
                <a16:creationId xmlns:a16="http://schemas.microsoft.com/office/drawing/2014/main" id="{3F453335-7316-9AB3-5192-74D633F8BA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574465-24F5-8858-FB3D-AE84CECFB21D}"/>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17973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0B01-4DC2-19E6-E336-D997B9B8E196}"/>
              </a:ext>
            </a:extLst>
          </p:cNvPr>
          <p:cNvSpPr>
            <a:spLocks noGrp="1"/>
          </p:cNvSpPr>
          <p:nvPr>
            <p:ph type="title"/>
          </p:nvPr>
        </p:nvSpPr>
        <p:spPr>
          <a:xfrm>
            <a:off x="1679575" y="730250"/>
            <a:ext cx="21031200" cy="265112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91D635-7EE0-F1EE-C66A-3C188960A3AE}"/>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C0053-B139-3334-1150-AC00B20E4D9D}"/>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8D38FC-95AE-60BF-E8D1-F66F28CB2D17}"/>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765D-9559-7754-9139-0676A476F7FA}"/>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682B88-22ED-536E-8DE6-3C1CF65FF8A3}"/>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8" name="Footer Placeholder 7">
            <a:extLst>
              <a:ext uri="{FF2B5EF4-FFF2-40B4-BE49-F238E27FC236}">
                <a16:creationId xmlns:a16="http://schemas.microsoft.com/office/drawing/2014/main" id="{2E7B68F4-870A-7003-77B8-061ADA580B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9E9A66-C07C-E76D-A425-28654FC2F7F9}"/>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36272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52A-DD10-AED3-2033-B31DFE701E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6ED102-6854-D5F4-DAD9-A9FEF0800434}"/>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4" name="Footer Placeholder 3">
            <a:extLst>
              <a:ext uri="{FF2B5EF4-FFF2-40B4-BE49-F238E27FC236}">
                <a16:creationId xmlns:a16="http://schemas.microsoft.com/office/drawing/2014/main" id="{3ED6134D-1F21-FA70-4AF3-FE228CD349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7C4737-A24F-1630-466C-4D95C8E07450}"/>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2673578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8FB05-1909-833A-897B-D6CE92B98F2A}"/>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3" name="Footer Placeholder 2">
            <a:extLst>
              <a:ext uri="{FF2B5EF4-FFF2-40B4-BE49-F238E27FC236}">
                <a16:creationId xmlns:a16="http://schemas.microsoft.com/office/drawing/2014/main" id="{12996F3E-D817-5AF4-9600-762BDB08A8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5597DD-826D-AA75-9C84-D817565FBD04}"/>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2945955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B29E-5ED9-5EC1-71D5-7AC1BEFB35E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F3D79D-2065-C36F-77E6-57FACE308CC6}"/>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54C341-9029-C2EC-39DF-21AF10137CF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46D531-620F-BEC4-41E9-43DBD2A0CF2F}"/>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6" name="Footer Placeholder 5">
            <a:extLst>
              <a:ext uri="{FF2B5EF4-FFF2-40B4-BE49-F238E27FC236}">
                <a16:creationId xmlns:a16="http://schemas.microsoft.com/office/drawing/2014/main" id="{FC445ED4-93D0-303F-F09C-9DCEA7A15C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F1268F-EE0C-3FE7-4E8D-E5FBAF9B2A98}"/>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66719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203D-7F9F-6C70-15A7-F04ED9D21B34}"/>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19D6C4-1FE4-D094-5AD9-EF143E2357EF}"/>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54E016-F713-57C0-ED44-21FC605BBD95}"/>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27D5C-1B70-D759-4F06-D65168EA67C5}"/>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6" name="Footer Placeholder 5">
            <a:extLst>
              <a:ext uri="{FF2B5EF4-FFF2-40B4-BE49-F238E27FC236}">
                <a16:creationId xmlns:a16="http://schemas.microsoft.com/office/drawing/2014/main" id="{94E4DC9A-BA83-75A3-EF05-06154063EF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812D61-503C-BEA1-4CE9-B20077530303}"/>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375624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12CBC-D570-98BD-D156-E6258E4175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7A94B9-6109-FBA2-580D-3EC203709E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5BF0A-4F8D-4ACA-C534-B64C02094746}"/>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8E20737C-3822-5E92-A8AE-B2FDDD127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9B72C6-BF62-86AD-65DC-8615D453CE67}"/>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237990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 No call 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F93CD6-92D4-C540-A341-55E1F4152D28}"/>
              </a:ext>
            </a:extLst>
          </p:cNvPr>
          <p:cNvSpPr>
            <a:spLocks noGrp="1"/>
          </p:cNvSpPr>
          <p:nvPr>
            <p:ph type="title" hasCustomPrompt="1"/>
          </p:nvPr>
        </p:nvSpPr>
        <p:spPr>
          <a:xfrm>
            <a:off x="2514345" y="4544509"/>
            <a:ext cx="6934455" cy="2231967"/>
          </a:xfrm>
          <a:prstGeom prst="rect">
            <a:avLst/>
          </a:prstGeom>
        </p:spPr>
        <p:txBody>
          <a:bodyPr/>
          <a:lstStyle>
            <a:lvl1pPr>
              <a:defRPr sz="9000" spc="-150">
                <a:solidFill>
                  <a:schemeClr val="bg1"/>
                </a:solidFill>
              </a:defRPr>
            </a:lvl1pPr>
          </a:lstStyle>
          <a:p>
            <a:r>
              <a:rPr lang="en-GB"/>
              <a:t>Presentation Title</a:t>
            </a:r>
          </a:p>
        </p:txBody>
      </p:sp>
      <p:sp>
        <p:nvSpPr>
          <p:cNvPr id="38" name="Body Level One…">
            <a:extLst>
              <a:ext uri="{FF2B5EF4-FFF2-40B4-BE49-F238E27FC236}">
                <a16:creationId xmlns:a16="http://schemas.microsoft.com/office/drawing/2014/main" id="{A334D8C2-D4BC-5047-83F9-87677FE21BEB}"/>
              </a:ext>
            </a:extLst>
          </p:cNvPr>
          <p:cNvSpPr txBox="1">
            <a:spLocks noGrp="1"/>
          </p:cNvSpPr>
          <p:nvPr>
            <p:ph type="body" sz="quarter" idx="1" hasCustomPrompt="1"/>
          </p:nvPr>
        </p:nvSpPr>
        <p:spPr>
          <a:xfrm>
            <a:off x="2514345" y="6977280"/>
            <a:ext cx="8247458" cy="1960865"/>
          </a:xfrm>
          <a:prstGeom prst="rect">
            <a:avLst/>
          </a:prstGeom>
        </p:spPr>
        <p:txBody>
          <a:bodyPr/>
          <a:lstStyle>
            <a:lvl1pPr marL="0" indent="0" defTabSz="825500">
              <a:lnSpc>
                <a:spcPct val="100000"/>
              </a:lnSpc>
              <a:spcBef>
                <a:spcPts val="0"/>
              </a:spcBef>
              <a:buSzTx/>
              <a:buNone/>
              <a:defRPr sz="2800" b="0">
                <a:solidFill>
                  <a:schemeClr val="bg1"/>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Donec </a:t>
            </a:r>
            <a:r>
              <a:rPr lang="en-GB" err="1"/>
              <a:t>mattis</a:t>
            </a:r>
            <a:r>
              <a:rPr lang="en-GB"/>
              <a:t> </a:t>
            </a:r>
            <a:r>
              <a:rPr lang="en-GB" err="1"/>
              <a:t>purus</a:t>
            </a:r>
            <a:r>
              <a:rPr lang="en-GB"/>
              <a:t> sit </a:t>
            </a:r>
            <a:r>
              <a:rPr lang="en-GB" err="1"/>
              <a:t>amet</a:t>
            </a:r>
            <a:r>
              <a:rPr lang="en-GB"/>
              <a:t> </a:t>
            </a:r>
            <a:r>
              <a:rPr lang="en-GB" err="1"/>
              <a:t>est</a:t>
            </a:r>
            <a:r>
              <a:rPr lang="en-GB"/>
              <a:t> </a:t>
            </a:r>
            <a:r>
              <a:rPr lang="en-GB" err="1"/>
              <a:t>hendrerit</a:t>
            </a:r>
            <a:r>
              <a:rPr lang="en-GB"/>
              <a:t>.</a:t>
            </a:r>
            <a:endParaRPr/>
          </a:p>
        </p:txBody>
      </p:sp>
      <p:sp>
        <p:nvSpPr>
          <p:cNvPr id="39" name="Author and Date">
            <a:extLst>
              <a:ext uri="{FF2B5EF4-FFF2-40B4-BE49-F238E27FC236}">
                <a16:creationId xmlns:a16="http://schemas.microsoft.com/office/drawing/2014/main" id="{FA5C5D1A-ADE7-E44A-8312-80049EF8EF70}"/>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chemeClr val="bg1"/>
                </a:solidFill>
              </a:defRPr>
            </a:lvl1pPr>
          </a:lstStyle>
          <a:p>
            <a:r>
              <a:rPr lang="en-GB"/>
              <a:t>Footnote XX-XX-XXXX</a:t>
            </a:r>
          </a:p>
        </p:txBody>
      </p:sp>
      <p:sp>
        <p:nvSpPr>
          <p:cNvPr id="7" name="Picture Placeholder 5">
            <a:extLst>
              <a:ext uri="{FF2B5EF4-FFF2-40B4-BE49-F238E27FC236}">
                <a16:creationId xmlns:a16="http://schemas.microsoft.com/office/drawing/2014/main" id="{D0AE2BC6-56B0-6846-8D53-F8386D40CE91}"/>
              </a:ext>
            </a:extLst>
          </p:cNvPr>
          <p:cNvSpPr>
            <a:spLocks noGrp="1"/>
          </p:cNvSpPr>
          <p:nvPr>
            <p:ph type="pic" sz="quarter" idx="23"/>
          </p:nvPr>
        </p:nvSpPr>
        <p:spPr>
          <a:xfrm>
            <a:off x="12448309" y="-2981842"/>
            <a:ext cx="13523049" cy="13520933"/>
          </a:xfrm>
          <a:prstGeom prst="ellipse">
            <a:avLst/>
          </a:prstGeom>
        </p:spPr>
        <p:txBody>
          <a:bodyPr/>
          <a:lstStyle/>
          <a:p>
            <a:endParaRPr lang="en-US"/>
          </a:p>
        </p:txBody>
      </p:sp>
    </p:spTree>
    <p:extLst>
      <p:ext uri="{BB962C8B-B14F-4D97-AF65-F5344CB8AC3E}">
        <p14:creationId xmlns:p14="http://schemas.microsoft.com/office/powerpoint/2010/main" val="13787694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7304B-EF9F-8EDA-740D-C50FEE2AF296}"/>
              </a:ext>
            </a:extLst>
          </p:cNvPr>
          <p:cNvSpPr>
            <a:spLocks noGrp="1"/>
          </p:cNvSpPr>
          <p:nvPr>
            <p:ph type="title" orient="vert"/>
          </p:nvPr>
        </p:nvSpPr>
        <p:spPr>
          <a:xfrm>
            <a:off x="17449800" y="730250"/>
            <a:ext cx="5257800" cy="1162367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27757-A7DA-4A31-B226-B2B99E80ED9E}"/>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045855-D295-3B44-2C47-8D1F9603B2FC}"/>
              </a:ext>
            </a:extLst>
          </p:cNvPr>
          <p:cNvSpPr>
            <a:spLocks noGrp="1"/>
          </p:cNvSpPr>
          <p:nvPr>
            <p:ph type="dt" sz="half" idx="10"/>
          </p:nvPr>
        </p:nvSpPr>
        <p:spPr/>
        <p:txBody>
          <a:body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B49427AD-BE43-4213-27CE-B9C6AB1D3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8CD3DC-C95C-5939-B597-E1C7A3F6C305}"/>
              </a:ext>
            </a:extLst>
          </p:cNvPr>
          <p:cNvSpPr>
            <a:spLocks noGrp="1"/>
          </p:cNvSpPr>
          <p:nvPr>
            <p:ph type="sldNum" sz="quarter" idx="12"/>
          </p:nvPr>
        </p:nvSpPr>
        <p:spPr/>
        <p:txBody>
          <a:bodyPr/>
          <a:lstStyle/>
          <a:p>
            <a:fld id="{75431772-482F-40C0-A118-D7F0BAA3B329}" type="slidenum">
              <a:rPr lang="en-GB" smtClean="0"/>
              <a:t>‹#›</a:t>
            </a:fld>
            <a:endParaRPr lang="en-GB"/>
          </a:p>
        </p:txBody>
      </p:sp>
    </p:spTree>
    <p:extLst>
      <p:ext uri="{BB962C8B-B14F-4D97-AF65-F5344CB8AC3E}">
        <p14:creationId xmlns:p14="http://schemas.microsoft.com/office/powerpoint/2010/main" val="3624081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F68E44B6-CF09-7692-C537-B6D54397EDD2}"/>
              </a:ext>
            </a:extLst>
          </p:cNvPr>
          <p:cNvPicPr/>
          <p:nvPr userDrawn="1"/>
        </p:nvPicPr>
        <p:blipFill>
          <a:blip r:embed="rId2" cstate="print"/>
          <a:stretch>
            <a:fillRect/>
          </a:stretch>
        </p:blipFill>
        <p:spPr>
          <a:xfrm>
            <a:off x="16869939" y="11764854"/>
            <a:ext cx="4315332" cy="1968852"/>
          </a:xfrm>
          <a:prstGeom prst="rect">
            <a:avLst/>
          </a:prstGeom>
        </p:spPr>
      </p:pic>
      <p:pic>
        <p:nvPicPr>
          <p:cNvPr id="9" name="object 4">
            <a:extLst>
              <a:ext uri="{FF2B5EF4-FFF2-40B4-BE49-F238E27FC236}">
                <a16:creationId xmlns:a16="http://schemas.microsoft.com/office/drawing/2014/main" id="{FACAF104-7BC5-4540-0255-88869D415230}"/>
              </a:ext>
            </a:extLst>
          </p:cNvPr>
          <p:cNvPicPr/>
          <p:nvPr/>
        </p:nvPicPr>
        <p:blipFill>
          <a:blip r:embed="rId3" cstate="print"/>
          <a:stretch>
            <a:fillRect/>
          </a:stretch>
        </p:blipFill>
        <p:spPr>
          <a:xfrm>
            <a:off x="21385633" y="8890400"/>
            <a:ext cx="3016073" cy="4843307"/>
          </a:xfrm>
          <a:prstGeom prst="rect">
            <a:avLst/>
          </a:prstGeom>
        </p:spPr>
      </p:pic>
      <p:grpSp>
        <p:nvGrpSpPr>
          <p:cNvPr id="3" name="Group 2">
            <a:extLst>
              <a:ext uri="{FF2B5EF4-FFF2-40B4-BE49-F238E27FC236}">
                <a16:creationId xmlns:a16="http://schemas.microsoft.com/office/drawing/2014/main" id="{737AB82A-A36A-7808-9B0E-94BBB57C825A}"/>
              </a:ext>
            </a:extLst>
          </p:cNvPr>
          <p:cNvGrpSpPr/>
          <p:nvPr userDrawn="1"/>
        </p:nvGrpSpPr>
        <p:grpSpPr>
          <a:xfrm>
            <a:off x="21984239" y="800101"/>
            <a:ext cx="1903709" cy="1727759"/>
            <a:chOff x="14656159" y="178612"/>
            <a:chExt cx="1269139" cy="1151839"/>
          </a:xfrm>
        </p:grpSpPr>
        <p:grpSp>
          <p:nvGrpSpPr>
            <p:cNvPr id="13" name="object 8">
              <a:extLst>
                <a:ext uri="{FF2B5EF4-FFF2-40B4-BE49-F238E27FC236}">
                  <a16:creationId xmlns:a16="http://schemas.microsoft.com/office/drawing/2014/main" id="{A69E8AB7-EDA9-BDAE-ED23-4CD0E4C351D0}"/>
                </a:ext>
              </a:extLst>
            </p:cNvPr>
            <p:cNvGrpSpPr/>
            <p:nvPr userDrawn="1"/>
          </p:nvGrpSpPr>
          <p:grpSpPr>
            <a:xfrm>
              <a:off x="14675618" y="178612"/>
              <a:ext cx="1249680" cy="865505"/>
              <a:chOff x="14675618" y="178612"/>
              <a:chExt cx="1249680" cy="865505"/>
            </a:xfrm>
          </p:grpSpPr>
          <p:pic>
            <p:nvPicPr>
              <p:cNvPr id="14" name="object 9">
                <a:extLst>
                  <a:ext uri="{FF2B5EF4-FFF2-40B4-BE49-F238E27FC236}">
                    <a16:creationId xmlns:a16="http://schemas.microsoft.com/office/drawing/2014/main" id="{A284575E-73B1-DA3F-0F08-34DA417ECF82}"/>
                  </a:ext>
                </a:extLst>
              </p:cNvPr>
              <p:cNvPicPr/>
              <p:nvPr/>
            </p:nvPicPr>
            <p:blipFill>
              <a:blip r:embed="rId4" cstate="print"/>
              <a:stretch>
                <a:fillRect/>
              </a:stretch>
            </p:blipFill>
            <p:spPr>
              <a:xfrm>
                <a:off x="15062126" y="178612"/>
                <a:ext cx="862861" cy="842126"/>
              </a:xfrm>
              <a:prstGeom prst="rect">
                <a:avLst/>
              </a:prstGeom>
            </p:spPr>
          </p:pic>
          <p:sp>
            <p:nvSpPr>
              <p:cNvPr id="15" name="object 10">
                <a:extLst>
                  <a:ext uri="{FF2B5EF4-FFF2-40B4-BE49-F238E27FC236}">
                    <a16:creationId xmlns:a16="http://schemas.microsoft.com/office/drawing/2014/main" id="{3F2063FA-EAEB-6C0D-7204-162926CE53B1}"/>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28" name="object 11">
                <a:extLst>
                  <a:ext uri="{FF2B5EF4-FFF2-40B4-BE49-F238E27FC236}">
                    <a16:creationId xmlns:a16="http://schemas.microsoft.com/office/drawing/2014/main" id="{A33DCD70-90A3-A09F-9501-F2FCDC1DF8A4}"/>
                  </a:ext>
                </a:extLst>
              </p:cNvPr>
              <p:cNvPicPr/>
              <p:nvPr/>
            </p:nvPicPr>
            <p:blipFill>
              <a:blip r:embed="rId5" cstate="print"/>
              <a:stretch>
                <a:fillRect/>
              </a:stretch>
            </p:blipFill>
            <p:spPr>
              <a:xfrm>
                <a:off x="15075226" y="584236"/>
                <a:ext cx="229793" cy="252107"/>
              </a:xfrm>
              <a:prstGeom prst="rect">
                <a:avLst/>
              </a:prstGeom>
            </p:spPr>
          </p:pic>
          <p:pic>
            <p:nvPicPr>
              <p:cNvPr id="29" name="object 12">
                <a:extLst>
                  <a:ext uri="{FF2B5EF4-FFF2-40B4-BE49-F238E27FC236}">
                    <a16:creationId xmlns:a16="http://schemas.microsoft.com/office/drawing/2014/main" id="{4C04071E-41E7-9F87-59CC-E4A8EDC41EB8}"/>
                  </a:ext>
                </a:extLst>
              </p:cNvPr>
              <p:cNvPicPr/>
              <p:nvPr/>
            </p:nvPicPr>
            <p:blipFill>
              <a:blip r:embed="rId6" cstate="print"/>
              <a:stretch>
                <a:fillRect/>
              </a:stretch>
            </p:blipFill>
            <p:spPr>
              <a:xfrm>
                <a:off x="15335818" y="586370"/>
                <a:ext cx="211035" cy="247853"/>
              </a:xfrm>
              <a:prstGeom prst="rect">
                <a:avLst/>
              </a:prstGeom>
            </p:spPr>
          </p:pic>
          <p:pic>
            <p:nvPicPr>
              <p:cNvPr id="30" name="object 13">
                <a:extLst>
                  <a:ext uri="{FF2B5EF4-FFF2-40B4-BE49-F238E27FC236}">
                    <a16:creationId xmlns:a16="http://schemas.microsoft.com/office/drawing/2014/main" id="{FD9A2AC5-9B98-D74E-6D2A-354AFA908B88}"/>
                  </a:ext>
                </a:extLst>
              </p:cNvPr>
              <p:cNvPicPr/>
              <p:nvPr/>
            </p:nvPicPr>
            <p:blipFill>
              <a:blip r:embed="rId7" cstate="print"/>
              <a:stretch>
                <a:fillRect/>
              </a:stretch>
            </p:blipFill>
            <p:spPr>
              <a:xfrm>
                <a:off x="14675618" y="884106"/>
                <a:ext cx="98945" cy="158127"/>
              </a:xfrm>
              <a:prstGeom prst="rect">
                <a:avLst/>
              </a:prstGeom>
            </p:spPr>
          </p:pic>
          <p:pic>
            <p:nvPicPr>
              <p:cNvPr id="31" name="object 14">
                <a:extLst>
                  <a:ext uri="{FF2B5EF4-FFF2-40B4-BE49-F238E27FC236}">
                    <a16:creationId xmlns:a16="http://schemas.microsoft.com/office/drawing/2014/main" id="{8C96FD12-28A1-218F-6EE9-D4C9DB6854FE}"/>
                  </a:ext>
                </a:extLst>
              </p:cNvPr>
              <p:cNvPicPr/>
              <p:nvPr/>
            </p:nvPicPr>
            <p:blipFill>
              <a:blip r:embed="rId8" cstate="print"/>
              <a:stretch>
                <a:fillRect/>
              </a:stretch>
            </p:blipFill>
            <p:spPr>
              <a:xfrm>
                <a:off x="14794075" y="928354"/>
                <a:ext cx="100812" cy="113880"/>
              </a:xfrm>
              <a:prstGeom prst="rect">
                <a:avLst/>
              </a:prstGeom>
            </p:spPr>
          </p:pic>
          <p:sp>
            <p:nvSpPr>
              <p:cNvPr id="32" name="object 15">
                <a:extLst>
                  <a:ext uri="{FF2B5EF4-FFF2-40B4-BE49-F238E27FC236}">
                    <a16:creationId xmlns:a16="http://schemas.microsoft.com/office/drawing/2014/main" id="{53395764-AA71-9DA2-C086-C6B3D7AE81CC}"/>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33" name="object 16">
              <a:extLst>
                <a:ext uri="{FF2B5EF4-FFF2-40B4-BE49-F238E27FC236}">
                  <a16:creationId xmlns:a16="http://schemas.microsoft.com/office/drawing/2014/main" id="{A444F859-ABD2-A584-2399-D289A4AD11AF}"/>
                </a:ext>
              </a:extLst>
            </p:cNvPr>
            <p:cNvPicPr/>
            <p:nvPr userDrawn="1"/>
          </p:nvPicPr>
          <p:blipFill>
            <a:blip r:embed="rId9" cstate="print"/>
            <a:stretch>
              <a:fillRect/>
            </a:stretch>
          </p:blipFill>
          <p:spPr>
            <a:xfrm>
              <a:off x="14656159" y="1142659"/>
              <a:ext cx="1092979" cy="187792"/>
            </a:xfrm>
            <a:prstGeom prst="rect">
              <a:avLst/>
            </a:prstGeom>
          </p:spPr>
        </p:pic>
      </p:grpSp>
      <p:cxnSp>
        <p:nvCxnSpPr>
          <p:cNvPr id="5" name="Straight Connector 4">
            <a:extLst>
              <a:ext uri="{FF2B5EF4-FFF2-40B4-BE49-F238E27FC236}">
                <a16:creationId xmlns:a16="http://schemas.microsoft.com/office/drawing/2014/main" id="{25D6DE09-BB05-C39F-D43E-0BDDC9BA34CE}"/>
              </a:ext>
            </a:extLst>
          </p:cNvPr>
          <p:cNvCxnSpPr>
            <a:cxnSpLocks/>
          </p:cNvCxnSpPr>
          <p:nvPr userDrawn="1"/>
        </p:nvCxnSpPr>
        <p:spPr>
          <a:xfrm>
            <a:off x="9677400" y="3086100"/>
            <a:ext cx="0" cy="9258300"/>
          </a:xfrm>
          <a:prstGeom prst="line">
            <a:avLst/>
          </a:prstGeom>
          <a:noFill/>
          <a:ln w="19050" cap="flat">
            <a:solidFill>
              <a:schemeClr val="accent2"/>
            </a:solidFill>
            <a:prstDash val="solid"/>
            <a:miter lim="400000"/>
            <a:tailEnd type="none" w="lg" len="lg"/>
          </a:ln>
          <a:effectLst/>
          <a:sp3d/>
        </p:spPr>
        <p:style>
          <a:lnRef idx="0">
            <a:scrgbClr r="0" g="0" b="0"/>
          </a:lnRef>
          <a:fillRef idx="0">
            <a:scrgbClr r="0" g="0" b="0"/>
          </a:fillRef>
          <a:effectRef idx="0">
            <a:scrgbClr r="0" g="0" b="0"/>
          </a:effectRef>
          <a:fontRef idx="none"/>
        </p:style>
      </p:cxnSp>
      <p:sp>
        <p:nvSpPr>
          <p:cNvPr id="18" name="Content Placeholder 17">
            <a:extLst>
              <a:ext uri="{FF2B5EF4-FFF2-40B4-BE49-F238E27FC236}">
                <a16:creationId xmlns:a16="http://schemas.microsoft.com/office/drawing/2014/main" id="{8681C85D-2281-A427-9ECC-FD53C34AA554}"/>
              </a:ext>
            </a:extLst>
          </p:cNvPr>
          <p:cNvSpPr>
            <a:spLocks noGrp="1"/>
          </p:cNvSpPr>
          <p:nvPr>
            <p:ph sz="quarter" idx="10"/>
          </p:nvPr>
        </p:nvSpPr>
        <p:spPr>
          <a:xfrm>
            <a:off x="666749" y="3086100"/>
            <a:ext cx="8345243" cy="9258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5">
            <a:extLst>
              <a:ext uri="{FF2B5EF4-FFF2-40B4-BE49-F238E27FC236}">
                <a16:creationId xmlns:a16="http://schemas.microsoft.com/office/drawing/2014/main" id="{6348C440-3A83-603D-92C4-72FC1314BBB2}"/>
              </a:ext>
            </a:extLst>
          </p:cNvPr>
          <p:cNvSpPr>
            <a:spLocks noGrp="1"/>
          </p:cNvSpPr>
          <p:nvPr>
            <p:ph type="body" sz="quarter" idx="12" hasCustomPrompt="1"/>
          </p:nvPr>
        </p:nvSpPr>
        <p:spPr>
          <a:xfrm>
            <a:off x="666751" y="1828800"/>
            <a:ext cx="20416838" cy="861060"/>
          </a:xfrm>
        </p:spPr>
        <p:txBody>
          <a:bodyPr anchor="t"/>
          <a:lstStyle>
            <a:lvl1pPr>
              <a:defRPr sz="4200" b="0">
                <a:solidFill>
                  <a:schemeClr val="accent3"/>
                </a:solidFill>
              </a:defRPr>
            </a:lvl1pPr>
          </a:lstStyle>
          <a:p>
            <a:pPr lvl="0"/>
            <a:r>
              <a:rPr lang="en-GB" noProof="0"/>
              <a:t>Subtitle</a:t>
            </a:r>
          </a:p>
        </p:txBody>
      </p:sp>
      <p:sp>
        <p:nvSpPr>
          <p:cNvPr id="26" name="Text Placeholder 9">
            <a:extLst>
              <a:ext uri="{FF2B5EF4-FFF2-40B4-BE49-F238E27FC236}">
                <a16:creationId xmlns:a16="http://schemas.microsoft.com/office/drawing/2014/main" id="{649783D6-7BD6-B467-C031-B9494F2A1B99}"/>
              </a:ext>
            </a:extLst>
          </p:cNvPr>
          <p:cNvSpPr>
            <a:spLocks noGrp="1"/>
          </p:cNvSpPr>
          <p:nvPr>
            <p:ph type="body" sz="quarter" idx="13" hasCustomPrompt="1"/>
          </p:nvPr>
        </p:nvSpPr>
        <p:spPr>
          <a:xfrm>
            <a:off x="666750" y="12960000"/>
            <a:ext cx="16362000" cy="571500"/>
          </a:xfrm>
        </p:spPr>
        <p:txBody>
          <a:bodyPr tIns="0" bIns="0" anchor="b"/>
          <a:lstStyle>
            <a:lvl1pPr>
              <a:lnSpc>
                <a:spcPct val="90000"/>
              </a:lnSpc>
              <a:defRPr sz="1350" b="0"/>
            </a:lvl1pPr>
          </a:lstStyle>
          <a:p>
            <a:pPr lvl="0"/>
            <a:r>
              <a:rPr lang="en-GB" noProof="0"/>
              <a:t>Source / Reference</a:t>
            </a:r>
          </a:p>
        </p:txBody>
      </p:sp>
      <p:sp>
        <p:nvSpPr>
          <p:cNvPr id="27" name="Rectangle 26">
            <a:extLst>
              <a:ext uri="{FF2B5EF4-FFF2-40B4-BE49-F238E27FC236}">
                <a16:creationId xmlns:a16="http://schemas.microsoft.com/office/drawing/2014/main" id="{2D2ED419-DE6D-9BAD-953F-1F75A912D31D}"/>
              </a:ext>
            </a:extLst>
          </p:cNvPr>
          <p:cNvSpPr/>
          <p:nvPr userDrawn="1"/>
        </p:nvSpPr>
        <p:spPr>
          <a:xfrm>
            <a:off x="15735301" y="8458200"/>
            <a:ext cx="8666405" cy="5257800"/>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3600" noProof="0"/>
          </a:p>
        </p:txBody>
      </p:sp>
      <p:sp>
        <p:nvSpPr>
          <p:cNvPr id="20" name="Content Placeholder 19">
            <a:extLst>
              <a:ext uri="{FF2B5EF4-FFF2-40B4-BE49-F238E27FC236}">
                <a16:creationId xmlns:a16="http://schemas.microsoft.com/office/drawing/2014/main" id="{075454D9-9A51-FAC9-162B-36C79CD3B01C}"/>
              </a:ext>
            </a:extLst>
          </p:cNvPr>
          <p:cNvSpPr>
            <a:spLocks noGrp="1"/>
          </p:cNvSpPr>
          <p:nvPr>
            <p:ph sz="quarter" idx="11"/>
          </p:nvPr>
        </p:nvSpPr>
        <p:spPr>
          <a:xfrm>
            <a:off x="10248900" y="3086100"/>
            <a:ext cx="13487400" cy="9258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Title 33">
            <a:extLst>
              <a:ext uri="{FF2B5EF4-FFF2-40B4-BE49-F238E27FC236}">
                <a16:creationId xmlns:a16="http://schemas.microsoft.com/office/drawing/2014/main" id="{D20AFAB2-74D3-E14B-C30D-1480451B4208}"/>
              </a:ext>
            </a:extLst>
          </p:cNvPr>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086556695"/>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F68E44B6-CF09-7692-C537-B6D54397EDD2}"/>
              </a:ext>
            </a:extLst>
          </p:cNvPr>
          <p:cNvPicPr/>
          <p:nvPr userDrawn="1"/>
        </p:nvPicPr>
        <p:blipFill>
          <a:blip r:embed="rId2" cstate="print"/>
          <a:stretch>
            <a:fillRect/>
          </a:stretch>
        </p:blipFill>
        <p:spPr>
          <a:xfrm>
            <a:off x="16869939" y="11764854"/>
            <a:ext cx="4315332" cy="1968852"/>
          </a:xfrm>
          <a:prstGeom prst="rect">
            <a:avLst/>
          </a:prstGeom>
        </p:spPr>
      </p:pic>
      <p:pic>
        <p:nvPicPr>
          <p:cNvPr id="9" name="object 4">
            <a:extLst>
              <a:ext uri="{FF2B5EF4-FFF2-40B4-BE49-F238E27FC236}">
                <a16:creationId xmlns:a16="http://schemas.microsoft.com/office/drawing/2014/main" id="{FACAF104-7BC5-4540-0255-88869D415230}"/>
              </a:ext>
            </a:extLst>
          </p:cNvPr>
          <p:cNvPicPr/>
          <p:nvPr/>
        </p:nvPicPr>
        <p:blipFill>
          <a:blip r:embed="rId3" cstate="print"/>
          <a:stretch>
            <a:fillRect/>
          </a:stretch>
        </p:blipFill>
        <p:spPr>
          <a:xfrm>
            <a:off x="21385633" y="8890400"/>
            <a:ext cx="3016073" cy="4843307"/>
          </a:xfrm>
          <a:prstGeom prst="rect">
            <a:avLst/>
          </a:prstGeom>
        </p:spPr>
      </p:pic>
      <p:cxnSp>
        <p:nvCxnSpPr>
          <p:cNvPr id="5" name="Straight Connector 4">
            <a:extLst>
              <a:ext uri="{FF2B5EF4-FFF2-40B4-BE49-F238E27FC236}">
                <a16:creationId xmlns:a16="http://schemas.microsoft.com/office/drawing/2014/main" id="{25D6DE09-BB05-C39F-D43E-0BDDC9BA34CE}"/>
              </a:ext>
            </a:extLst>
          </p:cNvPr>
          <p:cNvCxnSpPr>
            <a:cxnSpLocks/>
          </p:cNvCxnSpPr>
          <p:nvPr userDrawn="1"/>
        </p:nvCxnSpPr>
        <p:spPr>
          <a:xfrm>
            <a:off x="14772605" y="3086100"/>
            <a:ext cx="0" cy="9258300"/>
          </a:xfrm>
          <a:prstGeom prst="line">
            <a:avLst/>
          </a:prstGeom>
          <a:noFill/>
          <a:ln w="19050" cap="flat">
            <a:solidFill>
              <a:srgbClr val="72BF44"/>
            </a:solidFill>
            <a:prstDash val="solid"/>
            <a:miter lim="400000"/>
            <a:tailEnd type="none" w="lg" len="lg"/>
          </a:ln>
          <a:effectLst/>
          <a:sp3d/>
        </p:spPr>
        <p:style>
          <a:lnRef idx="0">
            <a:scrgbClr r="0" g="0" b="0"/>
          </a:lnRef>
          <a:fillRef idx="0">
            <a:scrgbClr r="0" g="0" b="0"/>
          </a:fillRef>
          <a:effectRef idx="0">
            <a:scrgbClr r="0" g="0" b="0"/>
          </a:effectRef>
          <a:fontRef idx="none"/>
        </p:style>
      </p:cxnSp>
      <p:sp>
        <p:nvSpPr>
          <p:cNvPr id="20" name="Content Placeholder 19">
            <a:extLst>
              <a:ext uri="{FF2B5EF4-FFF2-40B4-BE49-F238E27FC236}">
                <a16:creationId xmlns:a16="http://schemas.microsoft.com/office/drawing/2014/main" id="{075454D9-9A51-FAC9-162B-36C79CD3B01C}"/>
              </a:ext>
            </a:extLst>
          </p:cNvPr>
          <p:cNvSpPr>
            <a:spLocks noGrp="1"/>
          </p:cNvSpPr>
          <p:nvPr>
            <p:ph sz="quarter" idx="11"/>
          </p:nvPr>
        </p:nvSpPr>
        <p:spPr>
          <a:xfrm>
            <a:off x="666750" y="3086100"/>
            <a:ext cx="13487400" cy="92583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9">
            <a:extLst>
              <a:ext uri="{FF2B5EF4-FFF2-40B4-BE49-F238E27FC236}">
                <a16:creationId xmlns:a16="http://schemas.microsoft.com/office/drawing/2014/main" id="{E61F93EB-EFE1-E0B7-E233-7B2866CDA4A6}"/>
              </a:ext>
            </a:extLst>
          </p:cNvPr>
          <p:cNvSpPr>
            <a:spLocks noGrp="1"/>
          </p:cNvSpPr>
          <p:nvPr>
            <p:ph type="body" sz="quarter" idx="13" hasCustomPrompt="1"/>
          </p:nvPr>
        </p:nvSpPr>
        <p:spPr>
          <a:xfrm>
            <a:off x="666750" y="12960000"/>
            <a:ext cx="16362000" cy="571500"/>
          </a:xfrm>
        </p:spPr>
        <p:txBody>
          <a:bodyPr tIns="0" bIns="0" anchor="b"/>
          <a:lstStyle>
            <a:lvl1pPr>
              <a:lnSpc>
                <a:spcPct val="90000"/>
              </a:lnSpc>
              <a:defRPr sz="1350" b="0"/>
            </a:lvl1pPr>
          </a:lstStyle>
          <a:p>
            <a:pPr lvl="0"/>
            <a:r>
              <a:rPr lang="en-GB" noProof="0"/>
              <a:t>Source / Reference</a:t>
            </a:r>
          </a:p>
        </p:txBody>
      </p:sp>
      <p:sp>
        <p:nvSpPr>
          <p:cNvPr id="11" name="Rectangle 10">
            <a:extLst>
              <a:ext uri="{FF2B5EF4-FFF2-40B4-BE49-F238E27FC236}">
                <a16:creationId xmlns:a16="http://schemas.microsoft.com/office/drawing/2014/main" id="{ACDF5E69-D917-3DA7-2812-A85A9364FFFC}"/>
              </a:ext>
            </a:extLst>
          </p:cNvPr>
          <p:cNvSpPr/>
          <p:nvPr userDrawn="1"/>
        </p:nvSpPr>
        <p:spPr>
          <a:xfrm>
            <a:off x="15735301" y="8458200"/>
            <a:ext cx="8666405" cy="5257800"/>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3600" noProof="0"/>
          </a:p>
        </p:txBody>
      </p:sp>
      <p:sp>
        <p:nvSpPr>
          <p:cNvPr id="18" name="Content Placeholder 17">
            <a:extLst>
              <a:ext uri="{FF2B5EF4-FFF2-40B4-BE49-F238E27FC236}">
                <a16:creationId xmlns:a16="http://schemas.microsoft.com/office/drawing/2014/main" id="{8681C85D-2281-A427-9ECC-FD53C34AA554}"/>
              </a:ext>
            </a:extLst>
          </p:cNvPr>
          <p:cNvSpPr>
            <a:spLocks noGrp="1"/>
          </p:cNvSpPr>
          <p:nvPr>
            <p:ph sz="quarter" idx="10"/>
          </p:nvPr>
        </p:nvSpPr>
        <p:spPr>
          <a:xfrm>
            <a:off x="15391058" y="3086100"/>
            <a:ext cx="8345243" cy="92583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12" name="Group 11">
            <a:extLst>
              <a:ext uri="{FF2B5EF4-FFF2-40B4-BE49-F238E27FC236}">
                <a16:creationId xmlns:a16="http://schemas.microsoft.com/office/drawing/2014/main" id="{9DA2F0E4-0609-5C8B-5092-DA981FD3F35A}"/>
              </a:ext>
            </a:extLst>
          </p:cNvPr>
          <p:cNvGrpSpPr/>
          <p:nvPr userDrawn="1"/>
        </p:nvGrpSpPr>
        <p:grpSpPr>
          <a:xfrm>
            <a:off x="21984239" y="800101"/>
            <a:ext cx="1903709" cy="1727759"/>
            <a:chOff x="14656159" y="178612"/>
            <a:chExt cx="1269139" cy="1151839"/>
          </a:xfrm>
        </p:grpSpPr>
        <p:grpSp>
          <p:nvGrpSpPr>
            <p:cNvPr id="16" name="object 8">
              <a:extLst>
                <a:ext uri="{FF2B5EF4-FFF2-40B4-BE49-F238E27FC236}">
                  <a16:creationId xmlns:a16="http://schemas.microsoft.com/office/drawing/2014/main" id="{E88FA425-20F4-B7CB-CFD6-565C3DAB4E2D}"/>
                </a:ext>
              </a:extLst>
            </p:cNvPr>
            <p:cNvGrpSpPr/>
            <p:nvPr userDrawn="1"/>
          </p:nvGrpSpPr>
          <p:grpSpPr>
            <a:xfrm>
              <a:off x="14675618" y="178612"/>
              <a:ext cx="1249680" cy="865505"/>
              <a:chOff x="14675618" y="178612"/>
              <a:chExt cx="1249680" cy="865505"/>
            </a:xfrm>
          </p:grpSpPr>
          <p:pic>
            <p:nvPicPr>
              <p:cNvPr id="19" name="object 9">
                <a:extLst>
                  <a:ext uri="{FF2B5EF4-FFF2-40B4-BE49-F238E27FC236}">
                    <a16:creationId xmlns:a16="http://schemas.microsoft.com/office/drawing/2014/main" id="{1165D4B6-397B-C8CD-F470-B040E981579F}"/>
                  </a:ext>
                </a:extLst>
              </p:cNvPr>
              <p:cNvPicPr/>
              <p:nvPr/>
            </p:nvPicPr>
            <p:blipFill>
              <a:blip r:embed="rId4" cstate="print"/>
              <a:stretch>
                <a:fillRect/>
              </a:stretch>
            </p:blipFill>
            <p:spPr>
              <a:xfrm>
                <a:off x="15062126" y="178612"/>
                <a:ext cx="862861" cy="842126"/>
              </a:xfrm>
              <a:prstGeom prst="rect">
                <a:avLst/>
              </a:prstGeom>
            </p:spPr>
          </p:pic>
          <p:sp>
            <p:nvSpPr>
              <p:cNvPr id="21" name="object 10">
                <a:extLst>
                  <a:ext uri="{FF2B5EF4-FFF2-40B4-BE49-F238E27FC236}">
                    <a16:creationId xmlns:a16="http://schemas.microsoft.com/office/drawing/2014/main" id="{C182C512-BDFE-1005-EF1C-99C614287A4E}"/>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22" name="object 11">
                <a:extLst>
                  <a:ext uri="{FF2B5EF4-FFF2-40B4-BE49-F238E27FC236}">
                    <a16:creationId xmlns:a16="http://schemas.microsoft.com/office/drawing/2014/main" id="{283F2F5D-B89A-3FD1-5867-2E27404503B9}"/>
                  </a:ext>
                </a:extLst>
              </p:cNvPr>
              <p:cNvPicPr/>
              <p:nvPr/>
            </p:nvPicPr>
            <p:blipFill>
              <a:blip r:embed="rId5" cstate="print"/>
              <a:stretch>
                <a:fillRect/>
              </a:stretch>
            </p:blipFill>
            <p:spPr>
              <a:xfrm>
                <a:off x="15075226" y="584236"/>
                <a:ext cx="229793" cy="252107"/>
              </a:xfrm>
              <a:prstGeom prst="rect">
                <a:avLst/>
              </a:prstGeom>
            </p:spPr>
          </p:pic>
          <p:pic>
            <p:nvPicPr>
              <p:cNvPr id="23" name="object 12">
                <a:extLst>
                  <a:ext uri="{FF2B5EF4-FFF2-40B4-BE49-F238E27FC236}">
                    <a16:creationId xmlns:a16="http://schemas.microsoft.com/office/drawing/2014/main" id="{89898286-D613-79FC-07D2-52B3799B5E2E}"/>
                  </a:ext>
                </a:extLst>
              </p:cNvPr>
              <p:cNvPicPr/>
              <p:nvPr/>
            </p:nvPicPr>
            <p:blipFill>
              <a:blip r:embed="rId6" cstate="print"/>
              <a:stretch>
                <a:fillRect/>
              </a:stretch>
            </p:blipFill>
            <p:spPr>
              <a:xfrm>
                <a:off x="15335818" y="586370"/>
                <a:ext cx="211035" cy="247853"/>
              </a:xfrm>
              <a:prstGeom prst="rect">
                <a:avLst/>
              </a:prstGeom>
            </p:spPr>
          </p:pic>
          <p:pic>
            <p:nvPicPr>
              <p:cNvPr id="24" name="object 13">
                <a:extLst>
                  <a:ext uri="{FF2B5EF4-FFF2-40B4-BE49-F238E27FC236}">
                    <a16:creationId xmlns:a16="http://schemas.microsoft.com/office/drawing/2014/main" id="{60B73B3E-6625-81A5-221F-5C1D80424D55}"/>
                  </a:ext>
                </a:extLst>
              </p:cNvPr>
              <p:cNvPicPr/>
              <p:nvPr/>
            </p:nvPicPr>
            <p:blipFill>
              <a:blip r:embed="rId7" cstate="print"/>
              <a:stretch>
                <a:fillRect/>
              </a:stretch>
            </p:blipFill>
            <p:spPr>
              <a:xfrm>
                <a:off x="14675618" y="884106"/>
                <a:ext cx="98945" cy="158127"/>
              </a:xfrm>
              <a:prstGeom prst="rect">
                <a:avLst/>
              </a:prstGeom>
            </p:spPr>
          </p:pic>
          <p:pic>
            <p:nvPicPr>
              <p:cNvPr id="25" name="object 14">
                <a:extLst>
                  <a:ext uri="{FF2B5EF4-FFF2-40B4-BE49-F238E27FC236}">
                    <a16:creationId xmlns:a16="http://schemas.microsoft.com/office/drawing/2014/main" id="{0BFA10F3-FE56-CFC9-174C-7AFE233F37EA}"/>
                  </a:ext>
                </a:extLst>
              </p:cNvPr>
              <p:cNvPicPr/>
              <p:nvPr/>
            </p:nvPicPr>
            <p:blipFill>
              <a:blip r:embed="rId8" cstate="print"/>
              <a:stretch>
                <a:fillRect/>
              </a:stretch>
            </p:blipFill>
            <p:spPr>
              <a:xfrm>
                <a:off x="14794075" y="928354"/>
                <a:ext cx="100812" cy="113880"/>
              </a:xfrm>
              <a:prstGeom prst="rect">
                <a:avLst/>
              </a:prstGeom>
            </p:spPr>
          </p:pic>
          <p:sp>
            <p:nvSpPr>
              <p:cNvPr id="26" name="object 15">
                <a:extLst>
                  <a:ext uri="{FF2B5EF4-FFF2-40B4-BE49-F238E27FC236}">
                    <a16:creationId xmlns:a16="http://schemas.microsoft.com/office/drawing/2014/main" id="{FDB8B712-D53B-5D2C-7AC5-A6D1A21E80F0}"/>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17" name="object 16">
              <a:extLst>
                <a:ext uri="{FF2B5EF4-FFF2-40B4-BE49-F238E27FC236}">
                  <a16:creationId xmlns:a16="http://schemas.microsoft.com/office/drawing/2014/main" id="{A4E01A40-09FF-9B7C-1111-C8308620646F}"/>
                </a:ext>
              </a:extLst>
            </p:cNvPr>
            <p:cNvPicPr/>
            <p:nvPr userDrawn="1"/>
          </p:nvPicPr>
          <p:blipFill>
            <a:blip r:embed="rId9" cstate="print"/>
            <a:stretch>
              <a:fillRect/>
            </a:stretch>
          </p:blipFill>
          <p:spPr>
            <a:xfrm>
              <a:off x="14656159" y="1142659"/>
              <a:ext cx="1092979" cy="187792"/>
            </a:xfrm>
            <a:prstGeom prst="rect">
              <a:avLst/>
            </a:prstGeom>
          </p:spPr>
        </p:pic>
      </p:grpSp>
      <p:sp>
        <p:nvSpPr>
          <p:cNvPr id="27" name="Title 26">
            <a:extLst>
              <a:ext uri="{FF2B5EF4-FFF2-40B4-BE49-F238E27FC236}">
                <a16:creationId xmlns:a16="http://schemas.microsoft.com/office/drawing/2014/main" id="{A54B135F-E4F7-012D-05C2-7DCC40F23F02}"/>
              </a:ext>
            </a:extLst>
          </p:cNvPr>
          <p:cNvSpPr>
            <a:spLocks noGrp="1"/>
          </p:cNvSpPr>
          <p:nvPr>
            <p:ph type="title"/>
          </p:nvPr>
        </p:nvSpPr>
        <p:spPr/>
        <p:txBody>
          <a:bodyPr/>
          <a:lstStyle/>
          <a:p>
            <a:r>
              <a:rPr lang="en-GB" noProof="0"/>
              <a:t>Click to edit Master title style</a:t>
            </a:r>
          </a:p>
        </p:txBody>
      </p:sp>
      <p:sp>
        <p:nvSpPr>
          <p:cNvPr id="2" name="Text Placeholder 5">
            <a:extLst>
              <a:ext uri="{FF2B5EF4-FFF2-40B4-BE49-F238E27FC236}">
                <a16:creationId xmlns:a16="http://schemas.microsoft.com/office/drawing/2014/main" id="{87B1FE3B-5D0A-B439-2751-4236E5F98F8B}"/>
              </a:ext>
            </a:extLst>
          </p:cNvPr>
          <p:cNvSpPr>
            <a:spLocks noGrp="1"/>
          </p:cNvSpPr>
          <p:nvPr>
            <p:ph type="body" sz="quarter" idx="12" hasCustomPrompt="1"/>
          </p:nvPr>
        </p:nvSpPr>
        <p:spPr>
          <a:xfrm>
            <a:off x="666751" y="1828800"/>
            <a:ext cx="20416838" cy="861060"/>
          </a:xfrm>
        </p:spPr>
        <p:txBody>
          <a:bodyPr anchor="t"/>
          <a:lstStyle>
            <a:lvl1pPr>
              <a:defRPr sz="4200" b="0">
                <a:solidFill>
                  <a:schemeClr val="accent3"/>
                </a:solidFill>
              </a:defRPr>
            </a:lvl1pPr>
          </a:lstStyle>
          <a:p>
            <a:pPr lvl="0"/>
            <a:r>
              <a:rPr lang="en-GB" noProof="0"/>
              <a:t>Subtitle</a:t>
            </a:r>
          </a:p>
        </p:txBody>
      </p:sp>
    </p:spTree>
    <p:extLst>
      <p:ext uri="{BB962C8B-B14F-4D97-AF65-F5344CB8AC3E}">
        <p14:creationId xmlns:p14="http://schemas.microsoft.com/office/powerpoint/2010/main" val="1456158474"/>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99BE-848C-A855-4EFA-576BBDB14916}"/>
              </a:ext>
            </a:extLst>
          </p:cNvPr>
          <p:cNvSpPr>
            <a:spLocks noGrp="1"/>
          </p:cNvSpPr>
          <p:nvPr>
            <p:ph type="title"/>
          </p:nvPr>
        </p:nvSpPr>
        <p:spPr>
          <a:xfrm>
            <a:off x="647700" y="914400"/>
            <a:ext cx="20435775" cy="1028700"/>
          </a:xfrm>
        </p:spPr>
        <p:txBody>
          <a:bodyPr/>
          <a:lstStyle/>
          <a:p>
            <a:r>
              <a:rPr lang="en-GB" noProof="0"/>
              <a:t>Click to edit Master title style</a:t>
            </a:r>
          </a:p>
        </p:txBody>
      </p:sp>
      <p:sp>
        <p:nvSpPr>
          <p:cNvPr id="4" name="Content Placeholder 3">
            <a:extLst>
              <a:ext uri="{FF2B5EF4-FFF2-40B4-BE49-F238E27FC236}">
                <a16:creationId xmlns:a16="http://schemas.microsoft.com/office/drawing/2014/main" id="{F535EADC-0A71-8B27-A685-095B8874A3A0}"/>
              </a:ext>
            </a:extLst>
          </p:cNvPr>
          <p:cNvSpPr>
            <a:spLocks noGrp="1"/>
          </p:cNvSpPr>
          <p:nvPr>
            <p:ph sz="quarter" idx="10"/>
          </p:nvPr>
        </p:nvSpPr>
        <p:spPr>
          <a:xfrm>
            <a:off x="666750" y="3086100"/>
            <a:ext cx="23069550" cy="92583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6869939" y="11764854"/>
            <a:ext cx="4315332" cy="1968852"/>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21385633" y="8890400"/>
            <a:ext cx="3016073" cy="4843307"/>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5735301" y="8458200"/>
            <a:ext cx="8666405" cy="5257800"/>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3600"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21984239" y="800101"/>
            <a:ext cx="1903709" cy="1727759"/>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666750" y="12960000"/>
            <a:ext cx="16362000" cy="571500"/>
          </a:xfrm>
        </p:spPr>
        <p:txBody>
          <a:bodyPr tIns="0" bIns="0" anchor="b"/>
          <a:lstStyle>
            <a:lvl1pPr>
              <a:lnSpc>
                <a:spcPct val="90000"/>
              </a:lnSpc>
              <a:defRPr sz="1350" b="0"/>
            </a:lvl1pPr>
          </a:lstStyle>
          <a:p>
            <a:pPr lvl="0"/>
            <a:r>
              <a:rPr lang="en-GB" noProof="0"/>
              <a:t>Source / Reference</a:t>
            </a:r>
          </a:p>
        </p:txBody>
      </p:sp>
      <p:sp>
        <p:nvSpPr>
          <p:cNvPr id="3" name="Text Placeholder 5">
            <a:extLst>
              <a:ext uri="{FF2B5EF4-FFF2-40B4-BE49-F238E27FC236}">
                <a16:creationId xmlns:a16="http://schemas.microsoft.com/office/drawing/2014/main" id="{40E4D6EB-AE40-9518-2E09-080BBE53A05D}"/>
              </a:ext>
            </a:extLst>
          </p:cNvPr>
          <p:cNvSpPr>
            <a:spLocks noGrp="1"/>
          </p:cNvSpPr>
          <p:nvPr>
            <p:ph type="body" sz="quarter" idx="12" hasCustomPrompt="1"/>
          </p:nvPr>
        </p:nvSpPr>
        <p:spPr>
          <a:xfrm>
            <a:off x="666751" y="1828800"/>
            <a:ext cx="20416838" cy="861060"/>
          </a:xfrm>
        </p:spPr>
        <p:txBody>
          <a:bodyPr anchor="t"/>
          <a:lstStyle>
            <a:lvl1pPr>
              <a:defRPr sz="4200" b="0">
                <a:solidFill>
                  <a:schemeClr val="accent3"/>
                </a:solidFill>
              </a:defRPr>
            </a:lvl1pPr>
          </a:lstStyle>
          <a:p>
            <a:pPr lvl="0"/>
            <a:r>
              <a:rPr lang="en-GB" noProof="0"/>
              <a:t>Subtitle</a:t>
            </a:r>
          </a:p>
        </p:txBody>
      </p:sp>
    </p:spTree>
    <p:extLst>
      <p:ext uri="{BB962C8B-B14F-4D97-AF65-F5344CB8AC3E}">
        <p14:creationId xmlns:p14="http://schemas.microsoft.com/office/powerpoint/2010/main" val="169991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99BE-848C-A855-4EFA-576BBDB14916}"/>
              </a:ext>
            </a:extLst>
          </p:cNvPr>
          <p:cNvSpPr>
            <a:spLocks noGrp="1"/>
          </p:cNvSpPr>
          <p:nvPr>
            <p:ph type="title"/>
          </p:nvPr>
        </p:nvSpPr>
        <p:spPr>
          <a:xfrm>
            <a:off x="647700" y="914400"/>
            <a:ext cx="20435775" cy="1028700"/>
          </a:xfrm>
        </p:spPr>
        <p:txBody>
          <a:bodyPr/>
          <a:lstStyle/>
          <a:p>
            <a:r>
              <a:rPr lang="en-GB" noProof="0"/>
              <a:t>Click to edit Master title style</a:t>
            </a:r>
          </a:p>
        </p:txBody>
      </p:sp>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6869939" y="11764854"/>
            <a:ext cx="4315332" cy="1968852"/>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21385633" y="8890400"/>
            <a:ext cx="3016073" cy="4843307"/>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5735301" y="8458200"/>
            <a:ext cx="8666405" cy="5257800"/>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3600"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21984239" y="800101"/>
            <a:ext cx="1903709" cy="1727759"/>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666750" y="12960000"/>
            <a:ext cx="16362000" cy="571500"/>
          </a:xfrm>
        </p:spPr>
        <p:txBody>
          <a:bodyPr tIns="0" bIns="0" anchor="b"/>
          <a:lstStyle>
            <a:lvl1pPr>
              <a:lnSpc>
                <a:spcPct val="90000"/>
              </a:lnSpc>
              <a:defRPr sz="1350" b="0"/>
            </a:lvl1pPr>
          </a:lstStyle>
          <a:p>
            <a:pPr lvl="0"/>
            <a:r>
              <a:rPr lang="en-GB" noProof="0"/>
              <a:t>Source / Reference</a:t>
            </a:r>
          </a:p>
        </p:txBody>
      </p:sp>
      <p:sp>
        <p:nvSpPr>
          <p:cNvPr id="3" name="Text Placeholder 5">
            <a:extLst>
              <a:ext uri="{FF2B5EF4-FFF2-40B4-BE49-F238E27FC236}">
                <a16:creationId xmlns:a16="http://schemas.microsoft.com/office/drawing/2014/main" id="{E71F3E5B-8FFB-AF6C-D089-D2955E89C333}"/>
              </a:ext>
            </a:extLst>
          </p:cNvPr>
          <p:cNvSpPr>
            <a:spLocks noGrp="1"/>
          </p:cNvSpPr>
          <p:nvPr>
            <p:ph type="body" sz="quarter" idx="12" hasCustomPrompt="1"/>
          </p:nvPr>
        </p:nvSpPr>
        <p:spPr>
          <a:xfrm>
            <a:off x="666751" y="1828800"/>
            <a:ext cx="20416838" cy="861060"/>
          </a:xfrm>
        </p:spPr>
        <p:txBody>
          <a:bodyPr anchor="t"/>
          <a:lstStyle>
            <a:lvl1pPr>
              <a:defRPr sz="4200" b="0">
                <a:solidFill>
                  <a:schemeClr val="accent3"/>
                </a:solidFill>
              </a:defRPr>
            </a:lvl1pPr>
          </a:lstStyle>
          <a:p>
            <a:pPr lvl="0"/>
            <a:r>
              <a:rPr lang="en-GB" noProof="0"/>
              <a:t>Subtitle</a:t>
            </a:r>
          </a:p>
        </p:txBody>
      </p:sp>
    </p:spTree>
    <p:extLst>
      <p:ext uri="{BB962C8B-B14F-4D97-AF65-F5344CB8AC3E}">
        <p14:creationId xmlns:p14="http://schemas.microsoft.com/office/powerpoint/2010/main" val="2327205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6869939" y="11764854"/>
            <a:ext cx="4315332" cy="1968852"/>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21385633" y="8890400"/>
            <a:ext cx="3016073" cy="4843307"/>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5735301" y="8458200"/>
            <a:ext cx="8666405" cy="5257800"/>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3600"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21984239" y="800101"/>
            <a:ext cx="1903709" cy="1727759"/>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666750" y="12960000"/>
            <a:ext cx="16362000" cy="571500"/>
          </a:xfrm>
        </p:spPr>
        <p:txBody>
          <a:bodyPr tIns="0" bIns="0" anchor="b"/>
          <a:lstStyle>
            <a:lvl1pPr>
              <a:lnSpc>
                <a:spcPct val="90000"/>
              </a:lnSpc>
              <a:defRPr sz="1350" b="0"/>
            </a:lvl1pPr>
          </a:lstStyle>
          <a:p>
            <a:pPr lvl="0"/>
            <a:r>
              <a:rPr lang="en-GB" noProof="0"/>
              <a:t>Source / Reference</a:t>
            </a:r>
          </a:p>
        </p:txBody>
      </p:sp>
    </p:spTree>
    <p:extLst>
      <p:ext uri="{BB962C8B-B14F-4D97-AF65-F5344CB8AC3E}">
        <p14:creationId xmlns:p14="http://schemas.microsoft.com/office/powerpoint/2010/main" val="2431081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4384000" cy="13716000"/>
          </a:xfrm>
          <a:prstGeom prst="rect">
            <a:avLst/>
          </a:prstGeom>
        </p:spPr>
      </p:pic>
      <p:pic>
        <p:nvPicPr>
          <p:cNvPr id="17" name="bg object 17"/>
          <p:cNvPicPr/>
          <p:nvPr/>
        </p:nvPicPr>
        <p:blipFill>
          <a:blip r:embed="rId3" cstate="print"/>
          <a:stretch>
            <a:fillRect/>
          </a:stretch>
        </p:blipFill>
        <p:spPr>
          <a:xfrm>
            <a:off x="-21601" y="4942256"/>
            <a:ext cx="24427205" cy="8240870"/>
          </a:xfrm>
          <a:prstGeom prst="rect">
            <a:avLst/>
          </a:prstGeom>
        </p:spPr>
      </p:pic>
      <p:grpSp>
        <p:nvGrpSpPr>
          <p:cNvPr id="12" name="Group 11">
            <a:extLst>
              <a:ext uri="{FF2B5EF4-FFF2-40B4-BE49-F238E27FC236}">
                <a16:creationId xmlns:a16="http://schemas.microsoft.com/office/drawing/2014/main" id="{35861BF8-611F-2901-91BC-BD82E7DD9442}"/>
              </a:ext>
            </a:extLst>
          </p:cNvPr>
          <p:cNvGrpSpPr/>
          <p:nvPr userDrawn="1"/>
        </p:nvGrpSpPr>
        <p:grpSpPr>
          <a:xfrm>
            <a:off x="20474880" y="12500668"/>
            <a:ext cx="3149931" cy="566738"/>
            <a:chOff x="13868505" y="8333778"/>
            <a:chExt cx="2099954" cy="377825"/>
          </a:xfrm>
        </p:grpSpPr>
        <p:sp>
          <p:nvSpPr>
            <p:cNvPr id="29" name="bg object 29"/>
            <p:cNvSpPr/>
            <p:nvPr/>
          </p:nvSpPr>
          <p:spPr>
            <a:xfrm>
              <a:off x="14325079" y="8333778"/>
              <a:ext cx="1643380" cy="377825"/>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3600" noProof="0"/>
            </a:p>
          </p:txBody>
        </p:sp>
        <p:pic>
          <p:nvPicPr>
            <p:cNvPr id="30" name="bg object 30"/>
            <p:cNvPicPr/>
            <p:nvPr/>
          </p:nvPicPr>
          <p:blipFill>
            <a:blip r:embed="rId4" cstate="print"/>
            <a:stretch>
              <a:fillRect/>
            </a:stretch>
          </p:blipFill>
          <p:spPr>
            <a:xfrm>
              <a:off x="13868505" y="8523546"/>
              <a:ext cx="183388" cy="184340"/>
            </a:xfrm>
            <a:prstGeom prst="rect">
              <a:avLst/>
            </a:prstGeom>
          </p:spPr>
        </p:pic>
        <p:sp>
          <p:nvSpPr>
            <p:cNvPr id="31" name="bg object 31"/>
            <p:cNvSpPr/>
            <p:nvPr/>
          </p:nvSpPr>
          <p:spPr>
            <a:xfrm>
              <a:off x="13868743" y="8336381"/>
              <a:ext cx="368300" cy="372110"/>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3600" noProof="0"/>
            </a:p>
          </p:txBody>
        </p:sp>
      </p:grpSp>
      <p:grpSp>
        <p:nvGrpSpPr>
          <p:cNvPr id="2" name="Group 1">
            <a:extLst>
              <a:ext uri="{FF2B5EF4-FFF2-40B4-BE49-F238E27FC236}">
                <a16:creationId xmlns:a16="http://schemas.microsoft.com/office/drawing/2014/main" id="{C57AEDA1-93A3-989D-8D2A-C2B4F69D15B5}"/>
              </a:ext>
            </a:extLst>
          </p:cNvPr>
          <p:cNvGrpSpPr/>
          <p:nvPr userDrawn="1"/>
        </p:nvGrpSpPr>
        <p:grpSpPr>
          <a:xfrm>
            <a:off x="21984239" y="800101"/>
            <a:ext cx="1903709" cy="1727759"/>
            <a:chOff x="14656159" y="178612"/>
            <a:chExt cx="1269139" cy="1151839"/>
          </a:xfrm>
        </p:grpSpPr>
        <p:grpSp>
          <p:nvGrpSpPr>
            <p:cNvPr id="3" name="object 8">
              <a:extLst>
                <a:ext uri="{FF2B5EF4-FFF2-40B4-BE49-F238E27FC236}">
                  <a16:creationId xmlns:a16="http://schemas.microsoft.com/office/drawing/2014/main" id="{5D06043F-CBB8-0979-6B8B-449EEA5985A8}"/>
                </a:ext>
              </a:extLst>
            </p:cNvPr>
            <p:cNvGrpSpPr/>
            <p:nvPr userDrawn="1"/>
          </p:nvGrpSpPr>
          <p:grpSpPr>
            <a:xfrm>
              <a:off x="14675618" y="178612"/>
              <a:ext cx="1249680" cy="865505"/>
              <a:chOff x="14675618" y="178612"/>
              <a:chExt cx="1249680" cy="865505"/>
            </a:xfrm>
          </p:grpSpPr>
          <p:pic>
            <p:nvPicPr>
              <p:cNvPr id="5" name="object 9">
                <a:extLst>
                  <a:ext uri="{FF2B5EF4-FFF2-40B4-BE49-F238E27FC236}">
                    <a16:creationId xmlns:a16="http://schemas.microsoft.com/office/drawing/2014/main" id="{A4BE4C69-8AC5-2B8E-C302-71DF2BAC693C}"/>
                  </a:ext>
                </a:extLst>
              </p:cNvPr>
              <p:cNvPicPr/>
              <p:nvPr/>
            </p:nvPicPr>
            <p:blipFill>
              <a:blip r:embed="rId5" cstate="print"/>
              <a:stretch>
                <a:fillRect/>
              </a:stretch>
            </p:blipFill>
            <p:spPr>
              <a:xfrm>
                <a:off x="15062126" y="178612"/>
                <a:ext cx="862861" cy="842126"/>
              </a:xfrm>
              <a:prstGeom prst="rect">
                <a:avLst/>
              </a:prstGeom>
            </p:spPr>
          </p:pic>
          <p:sp>
            <p:nvSpPr>
              <p:cNvPr id="6" name="object 10">
                <a:extLst>
                  <a:ext uri="{FF2B5EF4-FFF2-40B4-BE49-F238E27FC236}">
                    <a16:creationId xmlns:a16="http://schemas.microsoft.com/office/drawing/2014/main" id="{0501E99C-2E4B-2C99-1042-C47FCD9A1532}"/>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7" name="object 11">
                <a:extLst>
                  <a:ext uri="{FF2B5EF4-FFF2-40B4-BE49-F238E27FC236}">
                    <a16:creationId xmlns:a16="http://schemas.microsoft.com/office/drawing/2014/main" id="{9289C4A3-1CAB-F3FC-0186-1AE5B090A61B}"/>
                  </a:ext>
                </a:extLst>
              </p:cNvPr>
              <p:cNvPicPr/>
              <p:nvPr/>
            </p:nvPicPr>
            <p:blipFill>
              <a:blip r:embed="rId6" cstate="print"/>
              <a:stretch>
                <a:fillRect/>
              </a:stretch>
            </p:blipFill>
            <p:spPr>
              <a:xfrm>
                <a:off x="15075226" y="584236"/>
                <a:ext cx="229793" cy="252107"/>
              </a:xfrm>
              <a:prstGeom prst="rect">
                <a:avLst/>
              </a:prstGeom>
            </p:spPr>
          </p:pic>
          <p:pic>
            <p:nvPicPr>
              <p:cNvPr id="8" name="object 12">
                <a:extLst>
                  <a:ext uri="{FF2B5EF4-FFF2-40B4-BE49-F238E27FC236}">
                    <a16:creationId xmlns:a16="http://schemas.microsoft.com/office/drawing/2014/main" id="{E5C2BDFA-3DA1-9122-9F6E-31F32B6A30CB}"/>
                  </a:ext>
                </a:extLst>
              </p:cNvPr>
              <p:cNvPicPr/>
              <p:nvPr/>
            </p:nvPicPr>
            <p:blipFill>
              <a:blip r:embed="rId7" cstate="print"/>
              <a:stretch>
                <a:fillRect/>
              </a:stretch>
            </p:blipFill>
            <p:spPr>
              <a:xfrm>
                <a:off x="15335818" y="586370"/>
                <a:ext cx="211035" cy="247853"/>
              </a:xfrm>
              <a:prstGeom prst="rect">
                <a:avLst/>
              </a:prstGeom>
            </p:spPr>
          </p:pic>
          <p:pic>
            <p:nvPicPr>
              <p:cNvPr id="9" name="object 13">
                <a:extLst>
                  <a:ext uri="{FF2B5EF4-FFF2-40B4-BE49-F238E27FC236}">
                    <a16:creationId xmlns:a16="http://schemas.microsoft.com/office/drawing/2014/main" id="{194B81FA-04C1-083C-1317-F531D15993CD}"/>
                  </a:ext>
                </a:extLst>
              </p:cNvPr>
              <p:cNvPicPr/>
              <p:nvPr/>
            </p:nvPicPr>
            <p:blipFill>
              <a:blip r:embed="rId8" cstate="print"/>
              <a:stretch>
                <a:fillRect/>
              </a:stretch>
            </p:blipFill>
            <p:spPr>
              <a:xfrm>
                <a:off x="14675618" y="884106"/>
                <a:ext cx="98945" cy="158127"/>
              </a:xfrm>
              <a:prstGeom prst="rect">
                <a:avLst/>
              </a:prstGeom>
            </p:spPr>
          </p:pic>
          <p:pic>
            <p:nvPicPr>
              <p:cNvPr id="10" name="object 14">
                <a:extLst>
                  <a:ext uri="{FF2B5EF4-FFF2-40B4-BE49-F238E27FC236}">
                    <a16:creationId xmlns:a16="http://schemas.microsoft.com/office/drawing/2014/main" id="{CC7EEEDD-78D9-120B-F72D-9D62E7FF4228}"/>
                  </a:ext>
                </a:extLst>
              </p:cNvPr>
              <p:cNvPicPr/>
              <p:nvPr/>
            </p:nvPicPr>
            <p:blipFill>
              <a:blip r:embed="rId9" cstate="print"/>
              <a:stretch>
                <a:fillRect/>
              </a:stretch>
            </p:blipFill>
            <p:spPr>
              <a:xfrm>
                <a:off x="14794075" y="928354"/>
                <a:ext cx="100812" cy="113880"/>
              </a:xfrm>
              <a:prstGeom prst="rect">
                <a:avLst/>
              </a:prstGeom>
            </p:spPr>
          </p:pic>
          <p:sp>
            <p:nvSpPr>
              <p:cNvPr id="11" name="object 15">
                <a:extLst>
                  <a:ext uri="{FF2B5EF4-FFF2-40B4-BE49-F238E27FC236}">
                    <a16:creationId xmlns:a16="http://schemas.microsoft.com/office/drawing/2014/main" id="{2B07659F-908F-001D-C652-6C7C87F64BE7}"/>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4" name="object 16">
              <a:extLst>
                <a:ext uri="{FF2B5EF4-FFF2-40B4-BE49-F238E27FC236}">
                  <a16:creationId xmlns:a16="http://schemas.microsoft.com/office/drawing/2014/main" id="{51592D4C-8AC5-58F6-E2C9-3B0C56FB47B6}"/>
                </a:ext>
              </a:extLst>
            </p:cNvPr>
            <p:cNvPicPr/>
            <p:nvPr userDrawn="1"/>
          </p:nvPicPr>
          <p:blipFill>
            <a:blip r:embed="rId10" cstate="print"/>
            <a:stretch>
              <a:fillRect/>
            </a:stretch>
          </p:blipFill>
          <p:spPr>
            <a:xfrm>
              <a:off x="14656159" y="1142659"/>
              <a:ext cx="1092979" cy="187792"/>
            </a:xfrm>
            <a:prstGeom prst="rect">
              <a:avLst/>
            </a:prstGeom>
          </p:spPr>
        </p:pic>
      </p:grpSp>
    </p:spTree>
    <p:extLst>
      <p:ext uri="{BB962C8B-B14F-4D97-AF65-F5344CB8AC3E}">
        <p14:creationId xmlns:p14="http://schemas.microsoft.com/office/powerpoint/2010/main" val="1419803288"/>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4384000" cy="13716000"/>
          </a:xfrm>
          <a:prstGeom prst="rect">
            <a:avLst/>
          </a:prstGeom>
        </p:spPr>
      </p:pic>
      <p:grpSp>
        <p:nvGrpSpPr>
          <p:cNvPr id="2" name="Group 1">
            <a:extLst>
              <a:ext uri="{FF2B5EF4-FFF2-40B4-BE49-F238E27FC236}">
                <a16:creationId xmlns:a16="http://schemas.microsoft.com/office/drawing/2014/main" id="{B8D18BEF-B0FD-D20C-F256-514BF57AFEE9}"/>
              </a:ext>
            </a:extLst>
          </p:cNvPr>
          <p:cNvGrpSpPr/>
          <p:nvPr userDrawn="1"/>
        </p:nvGrpSpPr>
        <p:grpSpPr>
          <a:xfrm>
            <a:off x="20474880" y="12500668"/>
            <a:ext cx="3149931" cy="566738"/>
            <a:chOff x="13868505" y="8333778"/>
            <a:chExt cx="2099954" cy="377825"/>
          </a:xfrm>
        </p:grpSpPr>
        <p:sp>
          <p:nvSpPr>
            <p:cNvPr id="4" name="bg object 29">
              <a:extLst>
                <a:ext uri="{FF2B5EF4-FFF2-40B4-BE49-F238E27FC236}">
                  <a16:creationId xmlns:a16="http://schemas.microsoft.com/office/drawing/2014/main" id="{6365999E-D66F-D0A5-9473-FCF749CDA986}"/>
                </a:ext>
              </a:extLst>
            </p:cNvPr>
            <p:cNvSpPr/>
            <p:nvPr/>
          </p:nvSpPr>
          <p:spPr>
            <a:xfrm>
              <a:off x="14325079" y="8333778"/>
              <a:ext cx="1643380" cy="377825"/>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3600" noProof="0"/>
            </a:p>
          </p:txBody>
        </p:sp>
        <p:pic>
          <p:nvPicPr>
            <p:cNvPr id="5" name="bg object 30">
              <a:extLst>
                <a:ext uri="{FF2B5EF4-FFF2-40B4-BE49-F238E27FC236}">
                  <a16:creationId xmlns:a16="http://schemas.microsoft.com/office/drawing/2014/main" id="{82D9529D-6905-8419-FF9D-AF72F3B1F326}"/>
                </a:ext>
              </a:extLst>
            </p:cNvPr>
            <p:cNvPicPr/>
            <p:nvPr/>
          </p:nvPicPr>
          <p:blipFill>
            <a:blip r:embed="rId3" cstate="print"/>
            <a:stretch>
              <a:fillRect/>
            </a:stretch>
          </p:blipFill>
          <p:spPr>
            <a:xfrm>
              <a:off x="13868505" y="8523546"/>
              <a:ext cx="183388" cy="184340"/>
            </a:xfrm>
            <a:prstGeom prst="rect">
              <a:avLst/>
            </a:prstGeom>
          </p:spPr>
        </p:pic>
        <p:sp>
          <p:nvSpPr>
            <p:cNvPr id="6" name="bg object 31">
              <a:extLst>
                <a:ext uri="{FF2B5EF4-FFF2-40B4-BE49-F238E27FC236}">
                  <a16:creationId xmlns:a16="http://schemas.microsoft.com/office/drawing/2014/main" id="{F06B94C3-ADD1-FA54-20DB-94EC85310219}"/>
                </a:ext>
              </a:extLst>
            </p:cNvPr>
            <p:cNvSpPr/>
            <p:nvPr/>
          </p:nvSpPr>
          <p:spPr>
            <a:xfrm>
              <a:off x="13868743" y="8336381"/>
              <a:ext cx="368300" cy="372110"/>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3600" noProof="0"/>
            </a:p>
          </p:txBody>
        </p:sp>
      </p:grpSp>
      <p:grpSp>
        <p:nvGrpSpPr>
          <p:cNvPr id="7" name="Group 6">
            <a:extLst>
              <a:ext uri="{FF2B5EF4-FFF2-40B4-BE49-F238E27FC236}">
                <a16:creationId xmlns:a16="http://schemas.microsoft.com/office/drawing/2014/main" id="{D4B6E19A-7ECA-9852-CC6E-81FAEF60E1DE}"/>
              </a:ext>
            </a:extLst>
          </p:cNvPr>
          <p:cNvGrpSpPr/>
          <p:nvPr userDrawn="1"/>
        </p:nvGrpSpPr>
        <p:grpSpPr>
          <a:xfrm>
            <a:off x="21984239" y="800101"/>
            <a:ext cx="1903709" cy="1727759"/>
            <a:chOff x="14656159" y="178612"/>
            <a:chExt cx="1269139" cy="1151839"/>
          </a:xfrm>
        </p:grpSpPr>
        <p:grpSp>
          <p:nvGrpSpPr>
            <p:cNvPr id="8" name="object 8">
              <a:extLst>
                <a:ext uri="{FF2B5EF4-FFF2-40B4-BE49-F238E27FC236}">
                  <a16:creationId xmlns:a16="http://schemas.microsoft.com/office/drawing/2014/main" id="{07E225B1-9213-1B2D-A48E-4C51393648AA}"/>
                </a:ext>
              </a:extLst>
            </p:cNvPr>
            <p:cNvGrpSpPr/>
            <p:nvPr userDrawn="1"/>
          </p:nvGrpSpPr>
          <p:grpSpPr>
            <a:xfrm>
              <a:off x="14675618" y="178612"/>
              <a:ext cx="1249680" cy="865505"/>
              <a:chOff x="14675618" y="178612"/>
              <a:chExt cx="1249680" cy="865505"/>
            </a:xfrm>
          </p:grpSpPr>
          <p:pic>
            <p:nvPicPr>
              <p:cNvPr id="10" name="object 9">
                <a:extLst>
                  <a:ext uri="{FF2B5EF4-FFF2-40B4-BE49-F238E27FC236}">
                    <a16:creationId xmlns:a16="http://schemas.microsoft.com/office/drawing/2014/main" id="{3E1C1BA1-F261-A40B-2189-C4463E1E12BA}"/>
                  </a:ext>
                </a:extLst>
              </p:cNvPr>
              <p:cNvPicPr/>
              <p:nvPr/>
            </p:nvPicPr>
            <p:blipFill>
              <a:blip r:embed="rId4" cstate="print"/>
              <a:stretch>
                <a:fillRect/>
              </a:stretch>
            </p:blipFill>
            <p:spPr>
              <a:xfrm>
                <a:off x="15062126" y="178612"/>
                <a:ext cx="862861" cy="842126"/>
              </a:xfrm>
              <a:prstGeom prst="rect">
                <a:avLst/>
              </a:prstGeom>
            </p:spPr>
          </p:pic>
          <p:sp>
            <p:nvSpPr>
              <p:cNvPr id="11" name="object 10">
                <a:extLst>
                  <a:ext uri="{FF2B5EF4-FFF2-40B4-BE49-F238E27FC236}">
                    <a16:creationId xmlns:a16="http://schemas.microsoft.com/office/drawing/2014/main" id="{5F3DFA1D-17EB-BE2D-91B2-BBE18C31D374}"/>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3600" noProof="0"/>
              </a:p>
            </p:txBody>
          </p:sp>
          <p:pic>
            <p:nvPicPr>
              <p:cNvPr id="12" name="object 11">
                <a:extLst>
                  <a:ext uri="{FF2B5EF4-FFF2-40B4-BE49-F238E27FC236}">
                    <a16:creationId xmlns:a16="http://schemas.microsoft.com/office/drawing/2014/main" id="{90AFCDA1-CD07-62E8-3590-F75AFD9E85A3}"/>
                  </a:ext>
                </a:extLst>
              </p:cNvPr>
              <p:cNvPicPr/>
              <p:nvPr/>
            </p:nvPicPr>
            <p:blipFill>
              <a:blip r:embed="rId5" cstate="print"/>
              <a:stretch>
                <a:fillRect/>
              </a:stretch>
            </p:blipFill>
            <p:spPr>
              <a:xfrm>
                <a:off x="15075226" y="584236"/>
                <a:ext cx="229793" cy="252107"/>
              </a:xfrm>
              <a:prstGeom prst="rect">
                <a:avLst/>
              </a:prstGeom>
            </p:spPr>
          </p:pic>
          <p:pic>
            <p:nvPicPr>
              <p:cNvPr id="13" name="object 12">
                <a:extLst>
                  <a:ext uri="{FF2B5EF4-FFF2-40B4-BE49-F238E27FC236}">
                    <a16:creationId xmlns:a16="http://schemas.microsoft.com/office/drawing/2014/main" id="{8699DF0B-857B-C5D9-9409-4891B51D5898}"/>
                  </a:ext>
                </a:extLst>
              </p:cNvPr>
              <p:cNvPicPr/>
              <p:nvPr/>
            </p:nvPicPr>
            <p:blipFill>
              <a:blip r:embed="rId6" cstate="print"/>
              <a:stretch>
                <a:fillRect/>
              </a:stretch>
            </p:blipFill>
            <p:spPr>
              <a:xfrm>
                <a:off x="15335818" y="586370"/>
                <a:ext cx="211035" cy="247853"/>
              </a:xfrm>
              <a:prstGeom prst="rect">
                <a:avLst/>
              </a:prstGeom>
            </p:spPr>
          </p:pic>
          <p:pic>
            <p:nvPicPr>
              <p:cNvPr id="14" name="object 13">
                <a:extLst>
                  <a:ext uri="{FF2B5EF4-FFF2-40B4-BE49-F238E27FC236}">
                    <a16:creationId xmlns:a16="http://schemas.microsoft.com/office/drawing/2014/main" id="{D7ED927A-690E-3335-127B-64B959169465}"/>
                  </a:ext>
                </a:extLst>
              </p:cNvPr>
              <p:cNvPicPr/>
              <p:nvPr/>
            </p:nvPicPr>
            <p:blipFill>
              <a:blip r:embed="rId7" cstate="print"/>
              <a:stretch>
                <a:fillRect/>
              </a:stretch>
            </p:blipFill>
            <p:spPr>
              <a:xfrm>
                <a:off x="14675618" y="884106"/>
                <a:ext cx="98945" cy="158127"/>
              </a:xfrm>
              <a:prstGeom prst="rect">
                <a:avLst/>
              </a:prstGeom>
            </p:spPr>
          </p:pic>
          <p:pic>
            <p:nvPicPr>
              <p:cNvPr id="15" name="object 14">
                <a:extLst>
                  <a:ext uri="{FF2B5EF4-FFF2-40B4-BE49-F238E27FC236}">
                    <a16:creationId xmlns:a16="http://schemas.microsoft.com/office/drawing/2014/main" id="{991F9141-E546-FF2F-BAA9-05B3C7EF4AD4}"/>
                  </a:ext>
                </a:extLst>
              </p:cNvPr>
              <p:cNvPicPr/>
              <p:nvPr/>
            </p:nvPicPr>
            <p:blipFill>
              <a:blip r:embed="rId8" cstate="print"/>
              <a:stretch>
                <a:fillRect/>
              </a:stretch>
            </p:blipFill>
            <p:spPr>
              <a:xfrm>
                <a:off x="14794075" y="928354"/>
                <a:ext cx="100812" cy="113880"/>
              </a:xfrm>
              <a:prstGeom prst="rect">
                <a:avLst/>
              </a:prstGeom>
            </p:spPr>
          </p:pic>
          <p:sp>
            <p:nvSpPr>
              <p:cNvPr id="17" name="object 15">
                <a:extLst>
                  <a:ext uri="{FF2B5EF4-FFF2-40B4-BE49-F238E27FC236}">
                    <a16:creationId xmlns:a16="http://schemas.microsoft.com/office/drawing/2014/main" id="{AA1B2EA8-D284-8E15-AEF4-35C8C953B5D7}"/>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3600" noProof="0"/>
              </a:p>
            </p:txBody>
          </p:sp>
        </p:grpSp>
        <p:pic>
          <p:nvPicPr>
            <p:cNvPr id="9" name="object 16">
              <a:extLst>
                <a:ext uri="{FF2B5EF4-FFF2-40B4-BE49-F238E27FC236}">
                  <a16:creationId xmlns:a16="http://schemas.microsoft.com/office/drawing/2014/main" id="{47C36B59-02C9-D523-5CA6-50618FDE1E36}"/>
                </a:ext>
              </a:extLst>
            </p:cNvPr>
            <p:cNvPicPr/>
            <p:nvPr userDrawn="1"/>
          </p:nvPicPr>
          <p:blipFill>
            <a:blip r:embed="rId9" cstate="print"/>
            <a:stretch>
              <a:fillRect/>
            </a:stretch>
          </p:blipFill>
          <p:spPr>
            <a:xfrm>
              <a:off x="14656159" y="1142659"/>
              <a:ext cx="1092979" cy="187792"/>
            </a:xfrm>
            <a:prstGeom prst="rect">
              <a:avLst/>
            </a:prstGeom>
          </p:spPr>
        </p:pic>
      </p:grpSp>
    </p:spTree>
    <p:extLst>
      <p:ext uri="{BB962C8B-B14F-4D97-AF65-F5344CB8AC3E}">
        <p14:creationId xmlns:p14="http://schemas.microsoft.com/office/powerpoint/2010/main" val="2421723663"/>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chemeClr val="bg1"/>
        </a:solidFill>
        <a:effectLst/>
      </p:bgPr>
    </p:bg>
    <p:spTree>
      <p:nvGrpSpPr>
        <p:cNvPr id="1" name=""/>
        <p:cNvGrpSpPr/>
        <p:nvPr/>
      </p:nvGrpSpPr>
      <p:grpSpPr>
        <a:xfrm>
          <a:off x="0" y="0"/>
          <a:ext cx="0" cy="0"/>
          <a:chOff x="0" y="0"/>
          <a:chExt cx="0" cy="0"/>
        </a:xfrm>
      </p:grpSpPr>
      <p:pic>
        <p:nvPicPr>
          <p:cNvPr id="28" name="bg object 28"/>
          <p:cNvPicPr/>
          <p:nvPr/>
        </p:nvPicPr>
        <p:blipFill>
          <a:blip r:embed="rId2" cstate="print"/>
          <a:stretch>
            <a:fillRect/>
          </a:stretch>
        </p:blipFill>
        <p:spPr>
          <a:xfrm>
            <a:off x="19606478" y="12428470"/>
            <a:ext cx="766964" cy="831329"/>
          </a:xfrm>
          <a:prstGeom prst="rect">
            <a:avLst/>
          </a:prstGeom>
        </p:spPr>
      </p:pic>
      <p:sp>
        <p:nvSpPr>
          <p:cNvPr id="29" name="bg object 29"/>
          <p:cNvSpPr/>
          <p:nvPr/>
        </p:nvSpPr>
        <p:spPr>
          <a:xfrm>
            <a:off x="21487619" y="12500668"/>
            <a:ext cx="2465070" cy="566738"/>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3600" noProof="0"/>
          </a:p>
        </p:txBody>
      </p:sp>
      <p:pic>
        <p:nvPicPr>
          <p:cNvPr id="30" name="bg object 30"/>
          <p:cNvPicPr/>
          <p:nvPr/>
        </p:nvPicPr>
        <p:blipFill>
          <a:blip r:embed="rId3" cstate="print"/>
          <a:stretch>
            <a:fillRect/>
          </a:stretch>
        </p:blipFill>
        <p:spPr>
          <a:xfrm>
            <a:off x="20802758" y="12785319"/>
            <a:ext cx="275082" cy="276510"/>
          </a:xfrm>
          <a:prstGeom prst="rect">
            <a:avLst/>
          </a:prstGeom>
        </p:spPr>
      </p:pic>
      <p:sp>
        <p:nvSpPr>
          <p:cNvPr id="31" name="bg object 31"/>
          <p:cNvSpPr/>
          <p:nvPr/>
        </p:nvSpPr>
        <p:spPr>
          <a:xfrm>
            <a:off x="20803115" y="12504572"/>
            <a:ext cx="552450" cy="558165"/>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3600" noProof="0"/>
          </a:p>
        </p:txBody>
      </p:sp>
    </p:spTree>
    <p:extLst>
      <p:ext uri="{BB962C8B-B14F-4D97-AF65-F5344CB8AC3E}">
        <p14:creationId xmlns:p14="http://schemas.microsoft.com/office/powerpoint/2010/main" val="1969825668"/>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12505268" y="3021461"/>
            <a:ext cx="10459140" cy="9331493"/>
          </a:xfrm>
          <a:prstGeom prst="rect">
            <a:avLst/>
          </a:prstGeom>
        </p:spPr>
        <p:txBody>
          <a:bodyPr/>
          <a:lstStyle>
            <a:lvl1pPr>
              <a:defRPr sz="5600"/>
            </a:lvl1pPr>
            <a:lvl2pPr>
              <a:defRPr sz="4800"/>
            </a:lvl2pPr>
            <a:lvl3pPr>
              <a:defRPr sz="4400"/>
            </a:lvl3pPr>
            <a:lvl4pPr>
              <a:defRPr sz="4001"/>
            </a:lvl4pPr>
            <a:lvl5pPr>
              <a:defRPr sz="3600"/>
            </a:lvl5pPr>
            <a:lvl6pPr>
              <a:defRPr sz="3600"/>
            </a:lvl6pPr>
            <a:lvl7pPr>
              <a:defRPr sz="3600"/>
            </a:lvl7pPr>
            <a:lvl8pPr>
              <a:defRPr sz="3600"/>
            </a:lvl8pPr>
            <a:lvl9pPr>
              <a:defRPr sz="3600"/>
            </a:lvl9pPr>
          </a:lstStyle>
          <a:p>
            <a:pPr lvl="0"/>
            <a:r>
              <a:rPr lang="en-US"/>
              <a:t>Edit Master text styles</a:t>
            </a:r>
          </a:p>
        </p:txBody>
      </p:sp>
      <p:sp>
        <p:nvSpPr>
          <p:cNvPr id="10" name="Title 1"/>
          <p:cNvSpPr>
            <a:spLocks noGrp="1"/>
          </p:cNvSpPr>
          <p:nvPr>
            <p:ph type="title"/>
          </p:nvPr>
        </p:nvSpPr>
        <p:spPr>
          <a:xfrm>
            <a:off x="1219518" y="476255"/>
            <a:ext cx="21744888" cy="2206626"/>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1203641" y="3021461"/>
            <a:ext cx="10618556" cy="9357476"/>
          </a:xfrm>
          <a:prstGeom prst="rect">
            <a:avLst/>
          </a:prstGeom>
        </p:spPr>
        <p:txBody>
          <a:bodyPr/>
          <a:lstStyle>
            <a:lvl1pPr>
              <a:defRPr sz="5600"/>
            </a:lvl1pPr>
            <a:lvl2pPr>
              <a:defRPr sz="5201"/>
            </a:lvl2pPr>
            <a:lvl3pPr>
              <a:defRPr sz="4800"/>
            </a:lvl3pPr>
            <a:lvl4pPr>
              <a:defRPr sz="4400"/>
            </a:lvl4pPr>
            <a:lvl5pPr>
              <a:defRPr sz="4001"/>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9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E5A26562-4320-E440-A1DB-830D4B499A8F}"/>
              </a:ext>
            </a:extLst>
          </p:cNvPr>
          <p:cNvSpPr>
            <a:spLocks noGrp="1"/>
          </p:cNvSpPr>
          <p:nvPr>
            <p:ph type="title" hasCustomPrompt="1"/>
          </p:nvPr>
        </p:nvSpPr>
        <p:spPr>
          <a:xfrm>
            <a:off x="2514345" y="4544509"/>
            <a:ext cx="6934455" cy="2231967"/>
          </a:xfrm>
          <a:prstGeom prst="rect">
            <a:avLst/>
          </a:prstGeom>
        </p:spPr>
        <p:txBody>
          <a:bodyPr/>
          <a:lstStyle>
            <a:lvl1pPr>
              <a:defRPr sz="9000" spc="-150">
                <a:solidFill>
                  <a:schemeClr val="bg1"/>
                </a:solidFill>
              </a:defRPr>
            </a:lvl1pPr>
          </a:lstStyle>
          <a:p>
            <a:r>
              <a:rPr lang="en-GB"/>
              <a:t>Contents</a:t>
            </a:r>
            <a:br>
              <a:rPr lang="en-GB"/>
            </a:br>
            <a:r>
              <a:rPr lang="en-GB"/>
              <a:t>Page</a:t>
            </a:r>
          </a:p>
        </p:txBody>
      </p:sp>
      <p:sp>
        <p:nvSpPr>
          <p:cNvPr id="37" name="Author and Date">
            <a:extLst>
              <a:ext uri="{FF2B5EF4-FFF2-40B4-BE49-F238E27FC236}">
                <a16:creationId xmlns:a16="http://schemas.microsoft.com/office/drawing/2014/main" id="{0C00701D-ED55-1D4F-9014-9ABDC8946F6A}"/>
              </a:ext>
            </a:extLst>
          </p:cNvPr>
          <p:cNvSpPr txBox="1">
            <a:spLocks noGrp="1"/>
          </p:cNvSpPr>
          <p:nvPr>
            <p:ph type="body" sz="quarter" idx="22" hasCustomPrompt="1"/>
          </p:nvPr>
        </p:nvSpPr>
        <p:spPr>
          <a:xfrm>
            <a:off x="13928608" y="3907530"/>
            <a:ext cx="849709"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28A04"/>
                </a:solidFill>
              </a:defRPr>
            </a:lvl1pPr>
          </a:lstStyle>
          <a:p>
            <a:r>
              <a:rPr lang="en-GB"/>
              <a:t>00</a:t>
            </a:r>
            <a:endParaRPr/>
          </a:p>
        </p:txBody>
      </p:sp>
      <p:sp>
        <p:nvSpPr>
          <p:cNvPr id="38" name="Author and Date">
            <a:extLst>
              <a:ext uri="{FF2B5EF4-FFF2-40B4-BE49-F238E27FC236}">
                <a16:creationId xmlns:a16="http://schemas.microsoft.com/office/drawing/2014/main" id="{351C8724-34AB-BB4C-A7BA-D15B8064CB87}"/>
              </a:ext>
            </a:extLst>
          </p:cNvPr>
          <p:cNvSpPr txBox="1">
            <a:spLocks noGrp="1"/>
          </p:cNvSpPr>
          <p:nvPr>
            <p:ph type="body" sz="quarter" idx="23" hasCustomPrompt="1"/>
          </p:nvPr>
        </p:nvSpPr>
        <p:spPr>
          <a:xfrm>
            <a:off x="15313655" y="3907530"/>
            <a:ext cx="3673592"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bg1"/>
                </a:solidFill>
              </a:defRPr>
            </a:lvl1pPr>
          </a:lstStyle>
          <a:p>
            <a:r>
              <a:rPr lang="en-GB"/>
              <a:t>Lorem ipsum</a:t>
            </a:r>
            <a:endParaRPr/>
          </a:p>
        </p:txBody>
      </p:sp>
      <p:sp>
        <p:nvSpPr>
          <p:cNvPr id="39" name="Author and Date">
            <a:extLst>
              <a:ext uri="{FF2B5EF4-FFF2-40B4-BE49-F238E27FC236}">
                <a16:creationId xmlns:a16="http://schemas.microsoft.com/office/drawing/2014/main" id="{1E0FB74C-3BED-CA4F-B8F5-27F882222C79}"/>
              </a:ext>
            </a:extLst>
          </p:cNvPr>
          <p:cNvSpPr txBox="1">
            <a:spLocks noGrp="1"/>
          </p:cNvSpPr>
          <p:nvPr>
            <p:ph type="body" sz="quarter" idx="24" hasCustomPrompt="1"/>
          </p:nvPr>
        </p:nvSpPr>
        <p:spPr>
          <a:xfrm>
            <a:off x="13928608" y="4983295"/>
            <a:ext cx="849709"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28A04"/>
                </a:solidFill>
              </a:defRPr>
            </a:lvl1pPr>
          </a:lstStyle>
          <a:p>
            <a:r>
              <a:rPr lang="en-GB"/>
              <a:t>00</a:t>
            </a:r>
            <a:endParaRPr/>
          </a:p>
        </p:txBody>
      </p:sp>
      <p:sp>
        <p:nvSpPr>
          <p:cNvPr id="40" name="Author and Date">
            <a:extLst>
              <a:ext uri="{FF2B5EF4-FFF2-40B4-BE49-F238E27FC236}">
                <a16:creationId xmlns:a16="http://schemas.microsoft.com/office/drawing/2014/main" id="{FD8DB893-59E5-274A-9A0D-EA6776B14749}"/>
              </a:ext>
            </a:extLst>
          </p:cNvPr>
          <p:cNvSpPr txBox="1">
            <a:spLocks noGrp="1"/>
          </p:cNvSpPr>
          <p:nvPr>
            <p:ph type="body" sz="quarter" idx="25" hasCustomPrompt="1"/>
          </p:nvPr>
        </p:nvSpPr>
        <p:spPr>
          <a:xfrm>
            <a:off x="15313655" y="4983295"/>
            <a:ext cx="3673592"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bg1"/>
                </a:solidFill>
              </a:defRPr>
            </a:lvl1pPr>
          </a:lstStyle>
          <a:p>
            <a:r>
              <a:rPr lang="en-GB"/>
              <a:t>Lorem ipsum</a:t>
            </a:r>
            <a:endParaRPr/>
          </a:p>
        </p:txBody>
      </p:sp>
      <p:sp>
        <p:nvSpPr>
          <p:cNvPr id="41" name="Author and Date">
            <a:extLst>
              <a:ext uri="{FF2B5EF4-FFF2-40B4-BE49-F238E27FC236}">
                <a16:creationId xmlns:a16="http://schemas.microsoft.com/office/drawing/2014/main" id="{978C127F-E6B6-3C49-9EC7-3A55101A1DEE}"/>
              </a:ext>
            </a:extLst>
          </p:cNvPr>
          <p:cNvSpPr txBox="1">
            <a:spLocks noGrp="1"/>
          </p:cNvSpPr>
          <p:nvPr>
            <p:ph type="body" sz="quarter" idx="26" hasCustomPrompt="1"/>
          </p:nvPr>
        </p:nvSpPr>
        <p:spPr>
          <a:xfrm>
            <a:off x="13928608" y="6059060"/>
            <a:ext cx="849709"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28A04"/>
                </a:solidFill>
              </a:defRPr>
            </a:lvl1pPr>
          </a:lstStyle>
          <a:p>
            <a:r>
              <a:rPr lang="en-GB"/>
              <a:t>00</a:t>
            </a:r>
            <a:endParaRPr/>
          </a:p>
        </p:txBody>
      </p:sp>
      <p:sp>
        <p:nvSpPr>
          <p:cNvPr id="42" name="Author and Date">
            <a:extLst>
              <a:ext uri="{FF2B5EF4-FFF2-40B4-BE49-F238E27FC236}">
                <a16:creationId xmlns:a16="http://schemas.microsoft.com/office/drawing/2014/main" id="{4E17034A-CB12-F544-B169-C057259BC5C1}"/>
              </a:ext>
            </a:extLst>
          </p:cNvPr>
          <p:cNvSpPr txBox="1">
            <a:spLocks noGrp="1"/>
          </p:cNvSpPr>
          <p:nvPr>
            <p:ph type="body" sz="quarter" idx="27" hasCustomPrompt="1"/>
          </p:nvPr>
        </p:nvSpPr>
        <p:spPr>
          <a:xfrm>
            <a:off x="15313655" y="6059060"/>
            <a:ext cx="3673592"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bg1"/>
                </a:solidFill>
              </a:defRPr>
            </a:lvl1pPr>
          </a:lstStyle>
          <a:p>
            <a:r>
              <a:rPr lang="en-GB"/>
              <a:t>Lorem ipsum</a:t>
            </a:r>
            <a:endParaRPr/>
          </a:p>
        </p:txBody>
      </p:sp>
      <p:sp>
        <p:nvSpPr>
          <p:cNvPr id="43" name="Author and Date">
            <a:extLst>
              <a:ext uri="{FF2B5EF4-FFF2-40B4-BE49-F238E27FC236}">
                <a16:creationId xmlns:a16="http://schemas.microsoft.com/office/drawing/2014/main" id="{4124A293-9873-CA41-BC33-EFCE7FEE679C}"/>
              </a:ext>
            </a:extLst>
          </p:cNvPr>
          <p:cNvSpPr txBox="1">
            <a:spLocks noGrp="1"/>
          </p:cNvSpPr>
          <p:nvPr>
            <p:ph type="body" sz="quarter" idx="28" hasCustomPrompt="1"/>
          </p:nvPr>
        </p:nvSpPr>
        <p:spPr>
          <a:xfrm>
            <a:off x="13928608" y="7134825"/>
            <a:ext cx="849709"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28A04"/>
                </a:solidFill>
              </a:defRPr>
            </a:lvl1pPr>
          </a:lstStyle>
          <a:p>
            <a:r>
              <a:rPr lang="en-GB"/>
              <a:t>00</a:t>
            </a:r>
            <a:endParaRPr/>
          </a:p>
        </p:txBody>
      </p:sp>
      <p:sp>
        <p:nvSpPr>
          <p:cNvPr id="44" name="Author and Date">
            <a:extLst>
              <a:ext uri="{FF2B5EF4-FFF2-40B4-BE49-F238E27FC236}">
                <a16:creationId xmlns:a16="http://schemas.microsoft.com/office/drawing/2014/main" id="{27093EA0-20D9-4447-AD1C-915CD511D78E}"/>
              </a:ext>
            </a:extLst>
          </p:cNvPr>
          <p:cNvSpPr txBox="1">
            <a:spLocks noGrp="1"/>
          </p:cNvSpPr>
          <p:nvPr>
            <p:ph type="body" sz="quarter" idx="29" hasCustomPrompt="1"/>
          </p:nvPr>
        </p:nvSpPr>
        <p:spPr>
          <a:xfrm>
            <a:off x="15313655" y="7134825"/>
            <a:ext cx="3673592"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bg1"/>
                </a:solidFill>
              </a:defRPr>
            </a:lvl1pPr>
          </a:lstStyle>
          <a:p>
            <a:r>
              <a:rPr lang="en-GB"/>
              <a:t>Lorem ipsum</a:t>
            </a:r>
            <a:endParaRPr/>
          </a:p>
        </p:txBody>
      </p:sp>
      <p:sp>
        <p:nvSpPr>
          <p:cNvPr id="45" name="Author and Date">
            <a:extLst>
              <a:ext uri="{FF2B5EF4-FFF2-40B4-BE49-F238E27FC236}">
                <a16:creationId xmlns:a16="http://schemas.microsoft.com/office/drawing/2014/main" id="{534F11C2-F141-1147-99D2-3FA14DDE0672}"/>
              </a:ext>
            </a:extLst>
          </p:cNvPr>
          <p:cNvSpPr txBox="1">
            <a:spLocks noGrp="1"/>
          </p:cNvSpPr>
          <p:nvPr>
            <p:ph type="body" sz="quarter" idx="30" hasCustomPrompt="1"/>
          </p:nvPr>
        </p:nvSpPr>
        <p:spPr>
          <a:xfrm>
            <a:off x="13928608" y="8210590"/>
            <a:ext cx="849709"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28A04"/>
                </a:solidFill>
              </a:defRPr>
            </a:lvl1pPr>
          </a:lstStyle>
          <a:p>
            <a:r>
              <a:rPr lang="en-GB"/>
              <a:t>00</a:t>
            </a:r>
            <a:endParaRPr/>
          </a:p>
        </p:txBody>
      </p:sp>
      <p:sp>
        <p:nvSpPr>
          <p:cNvPr id="46" name="Author and Date">
            <a:extLst>
              <a:ext uri="{FF2B5EF4-FFF2-40B4-BE49-F238E27FC236}">
                <a16:creationId xmlns:a16="http://schemas.microsoft.com/office/drawing/2014/main" id="{47F44C68-B24D-514B-A671-A70D133D40B3}"/>
              </a:ext>
            </a:extLst>
          </p:cNvPr>
          <p:cNvSpPr txBox="1">
            <a:spLocks noGrp="1"/>
          </p:cNvSpPr>
          <p:nvPr>
            <p:ph type="body" sz="quarter" idx="31" hasCustomPrompt="1"/>
          </p:nvPr>
        </p:nvSpPr>
        <p:spPr>
          <a:xfrm>
            <a:off x="15313655" y="8210590"/>
            <a:ext cx="3673592"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bg1"/>
                </a:solidFill>
              </a:defRPr>
            </a:lvl1pPr>
          </a:lstStyle>
          <a:p>
            <a:r>
              <a:rPr lang="en-GB"/>
              <a:t>Lorem ipsum</a:t>
            </a:r>
            <a:endParaRPr/>
          </a:p>
        </p:txBody>
      </p:sp>
      <p:sp>
        <p:nvSpPr>
          <p:cNvPr id="47" name="Author and Date">
            <a:extLst>
              <a:ext uri="{FF2B5EF4-FFF2-40B4-BE49-F238E27FC236}">
                <a16:creationId xmlns:a16="http://schemas.microsoft.com/office/drawing/2014/main" id="{796CAF75-6AB6-8C4C-865D-BB8335726FD2}"/>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chemeClr val="bg1"/>
                </a:solidFill>
              </a:defRPr>
            </a:lvl1pPr>
          </a:lstStyle>
          <a:p>
            <a:r>
              <a:rPr lang="en-GB"/>
              <a:t>Footnote XX-XX-XXXX</a:t>
            </a:r>
          </a:p>
        </p:txBody>
      </p:sp>
    </p:spTree>
    <p:extLst>
      <p:ext uri="{BB962C8B-B14F-4D97-AF65-F5344CB8AC3E}">
        <p14:creationId xmlns:p14="http://schemas.microsoft.com/office/powerpoint/2010/main" val="412053084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4" name="Immagine 3" descr="Immagine che contiene testo, cartello, stoviglie&#10;&#10;Descrizione generata automaticamente">
            <a:extLst>
              <a:ext uri="{FF2B5EF4-FFF2-40B4-BE49-F238E27FC236}">
                <a16:creationId xmlns:a16="http://schemas.microsoft.com/office/drawing/2014/main" id="{30A2CADF-52C7-C017-2DC6-0CEDB920D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06248" y="12699666"/>
            <a:ext cx="3349409" cy="700944"/>
          </a:xfrm>
          <a:prstGeom prst="rect">
            <a:avLst/>
          </a:prstGeom>
        </p:spPr>
      </p:pic>
    </p:spTree>
    <p:extLst>
      <p:ext uri="{BB962C8B-B14F-4D97-AF65-F5344CB8AC3E}">
        <p14:creationId xmlns:p14="http://schemas.microsoft.com/office/powerpoint/2010/main" val="84420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Break - Headline Only">
    <p:spTree>
      <p:nvGrpSpPr>
        <p:cNvPr id="1" name=""/>
        <p:cNvGrpSpPr/>
        <p:nvPr/>
      </p:nvGrpSpPr>
      <p:grpSpPr>
        <a:xfrm>
          <a:off x="0" y="0"/>
          <a:ext cx="0" cy="0"/>
          <a:chOff x="0" y="0"/>
          <a:chExt cx="0" cy="0"/>
        </a:xfrm>
      </p:grpSpPr>
      <p:sp>
        <p:nvSpPr>
          <p:cNvPr id="23" name="Rounded Rectangle">
            <a:extLst>
              <a:ext uri="{FF2B5EF4-FFF2-40B4-BE49-F238E27FC236}">
                <a16:creationId xmlns:a16="http://schemas.microsoft.com/office/drawing/2014/main" id="{54570759-D67E-1043-838A-34101D934534}"/>
              </a:ext>
            </a:extLst>
          </p:cNvPr>
          <p:cNvSpPr/>
          <p:nvPr userDrawn="1"/>
        </p:nvSpPr>
        <p:spPr>
          <a:xfrm>
            <a:off x="11520933" y="4356373"/>
            <a:ext cx="1342134"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 name="Title 4">
            <a:extLst>
              <a:ext uri="{FF2B5EF4-FFF2-40B4-BE49-F238E27FC236}">
                <a16:creationId xmlns:a16="http://schemas.microsoft.com/office/drawing/2014/main" id="{1C6FFA63-186C-6648-AB5E-09235651C1D8}"/>
              </a:ext>
            </a:extLst>
          </p:cNvPr>
          <p:cNvSpPr>
            <a:spLocks noGrp="1"/>
          </p:cNvSpPr>
          <p:nvPr>
            <p:ph type="title" hasCustomPrompt="1"/>
          </p:nvPr>
        </p:nvSpPr>
        <p:spPr>
          <a:xfrm>
            <a:off x="8724772" y="5511918"/>
            <a:ext cx="6934455" cy="2231967"/>
          </a:xfrm>
          <a:prstGeom prst="rect">
            <a:avLst/>
          </a:prstGeom>
        </p:spPr>
        <p:txBody>
          <a:bodyPr/>
          <a:lstStyle>
            <a:lvl1pPr algn="ctr">
              <a:defRPr sz="9000" spc="-150">
                <a:solidFill>
                  <a:schemeClr val="bg1"/>
                </a:solidFill>
              </a:defRPr>
            </a:lvl1pPr>
          </a:lstStyle>
          <a:p>
            <a:r>
              <a:rPr lang="en-GB"/>
              <a:t>Chapter title</a:t>
            </a:r>
          </a:p>
        </p:txBody>
      </p:sp>
      <p:sp>
        <p:nvSpPr>
          <p:cNvPr id="27" name="Author and Date">
            <a:extLst>
              <a:ext uri="{FF2B5EF4-FFF2-40B4-BE49-F238E27FC236}">
                <a16:creationId xmlns:a16="http://schemas.microsoft.com/office/drawing/2014/main" id="{54AAAD6E-8D9B-824F-982C-B1A39BFCE06B}"/>
              </a:ext>
            </a:extLst>
          </p:cNvPr>
          <p:cNvSpPr txBox="1">
            <a:spLocks noGrp="1"/>
          </p:cNvSpPr>
          <p:nvPr>
            <p:ph type="body" sz="quarter" idx="22" hasCustomPrompt="1"/>
          </p:nvPr>
        </p:nvSpPr>
        <p:spPr>
          <a:xfrm>
            <a:off x="11074315" y="4422785"/>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00</a:t>
            </a:r>
            <a:endParaRPr/>
          </a:p>
        </p:txBody>
      </p:sp>
      <p:sp>
        <p:nvSpPr>
          <p:cNvPr id="28" name="Author and Date">
            <a:extLst>
              <a:ext uri="{FF2B5EF4-FFF2-40B4-BE49-F238E27FC236}">
                <a16:creationId xmlns:a16="http://schemas.microsoft.com/office/drawing/2014/main" id="{2D32FC50-187C-E74D-AF33-15EAF35E140D}"/>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chemeClr val="bg1"/>
                </a:solidFill>
              </a:defRPr>
            </a:lvl1pPr>
          </a:lstStyle>
          <a:p>
            <a:r>
              <a:rPr lang="en-GB"/>
              <a:t>Footnote XX-XX-XXXX</a:t>
            </a:r>
          </a:p>
        </p:txBody>
      </p:sp>
    </p:spTree>
    <p:extLst>
      <p:ext uri="{BB962C8B-B14F-4D97-AF65-F5344CB8AC3E}">
        <p14:creationId xmlns:p14="http://schemas.microsoft.com/office/powerpoint/2010/main" val="154014560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reak - w/ Subline">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4D5BC4DB-67DC-3F44-928D-6E6B579D7E1D}"/>
              </a:ext>
            </a:extLst>
          </p:cNvPr>
          <p:cNvSpPr>
            <a:spLocks noGrp="1"/>
          </p:cNvSpPr>
          <p:nvPr>
            <p:ph type="title" hasCustomPrompt="1"/>
          </p:nvPr>
        </p:nvSpPr>
        <p:spPr>
          <a:xfrm>
            <a:off x="8724772" y="5511918"/>
            <a:ext cx="6934455" cy="2231967"/>
          </a:xfrm>
          <a:prstGeom prst="rect">
            <a:avLst/>
          </a:prstGeom>
        </p:spPr>
        <p:txBody>
          <a:bodyPr/>
          <a:lstStyle>
            <a:lvl1pPr algn="ctr">
              <a:defRPr sz="9000" spc="-150">
                <a:solidFill>
                  <a:schemeClr val="bg1"/>
                </a:solidFill>
              </a:defRPr>
            </a:lvl1pPr>
          </a:lstStyle>
          <a:p>
            <a:r>
              <a:rPr lang="en-GB"/>
              <a:t>Chapter title</a:t>
            </a:r>
          </a:p>
        </p:txBody>
      </p:sp>
      <p:sp>
        <p:nvSpPr>
          <p:cNvPr id="11" name="Body Level One…">
            <a:extLst>
              <a:ext uri="{FF2B5EF4-FFF2-40B4-BE49-F238E27FC236}">
                <a16:creationId xmlns:a16="http://schemas.microsoft.com/office/drawing/2014/main" id="{DE9A322E-B9D5-C046-918D-DD34B903CAA7}"/>
              </a:ext>
            </a:extLst>
          </p:cNvPr>
          <p:cNvSpPr txBox="1">
            <a:spLocks noGrp="1"/>
          </p:cNvSpPr>
          <p:nvPr>
            <p:ph type="body" sz="quarter" idx="1" hasCustomPrompt="1"/>
          </p:nvPr>
        </p:nvSpPr>
        <p:spPr>
          <a:xfrm>
            <a:off x="7673804" y="6858000"/>
            <a:ext cx="9036389" cy="1960865"/>
          </a:xfrm>
          <a:prstGeom prst="rect">
            <a:avLst/>
          </a:prstGeom>
        </p:spPr>
        <p:txBody>
          <a:bodyPr/>
          <a:lstStyle>
            <a:lvl1pPr marL="0" indent="0" algn="ctr" defTabSz="825500">
              <a:lnSpc>
                <a:spcPct val="100000"/>
              </a:lnSpc>
              <a:spcBef>
                <a:spcPts val="0"/>
              </a:spcBef>
              <a:buSzTx/>
              <a:buNone/>
              <a:defRPr sz="2800" b="0">
                <a:solidFill>
                  <a:schemeClr val="bg1"/>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Donec </a:t>
            </a:r>
            <a:r>
              <a:rPr lang="en-GB" err="1"/>
              <a:t>mattis</a:t>
            </a:r>
            <a:r>
              <a:rPr lang="en-GB"/>
              <a:t> </a:t>
            </a:r>
            <a:r>
              <a:rPr lang="en-GB" err="1"/>
              <a:t>purus</a:t>
            </a:r>
            <a:r>
              <a:rPr lang="en-GB"/>
              <a:t> sit </a:t>
            </a:r>
            <a:r>
              <a:rPr lang="en-GB" err="1"/>
              <a:t>amet</a:t>
            </a:r>
            <a:r>
              <a:rPr lang="en-GB"/>
              <a:t> </a:t>
            </a:r>
            <a:r>
              <a:rPr lang="en-GB" err="1"/>
              <a:t>est</a:t>
            </a:r>
            <a:r>
              <a:rPr lang="en-GB"/>
              <a:t> </a:t>
            </a:r>
            <a:r>
              <a:rPr lang="en-GB" err="1"/>
              <a:t>hendrerit</a:t>
            </a:r>
            <a:r>
              <a:rPr lang="en-GB"/>
              <a:t>.</a:t>
            </a:r>
            <a:endParaRPr/>
          </a:p>
        </p:txBody>
      </p:sp>
      <p:sp>
        <p:nvSpPr>
          <p:cNvPr id="13" name="Rounded Rectangle">
            <a:extLst>
              <a:ext uri="{FF2B5EF4-FFF2-40B4-BE49-F238E27FC236}">
                <a16:creationId xmlns:a16="http://schemas.microsoft.com/office/drawing/2014/main" id="{6B80E5AF-F819-1B48-B6AE-D0E870187C74}"/>
              </a:ext>
            </a:extLst>
          </p:cNvPr>
          <p:cNvSpPr/>
          <p:nvPr userDrawn="1"/>
        </p:nvSpPr>
        <p:spPr>
          <a:xfrm>
            <a:off x="11520933" y="4356373"/>
            <a:ext cx="1342134"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Author and Date">
            <a:extLst>
              <a:ext uri="{FF2B5EF4-FFF2-40B4-BE49-F238E27FC236}">
                <a16:creationId xmlns:a16="http://schemas.microsoft.com/office/drawing/2014/main" id="{306D9448-1EB7-954B-952B-DD42858FECFA}"/>
              </a:ext>
            </a:extLst>
          </p:cNvPr>
          <p:cNvSpPr txBox="1">
            <a:spLocks noGrp="1"/>
          </p:cNvSpPr>
          <p:nvPr>
            <p:ph type="body" sz="quarter" idx="22" hasCustomPrompt="1"/>
          </p:nvPr>
        </p:nvSpPr>
        <p:spPr>
          <a:xfrm>
            <a:off x="11074315" y="4422785"/>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00</a:t>
            </a:r>
            <a:endParaRPr/>
          </a:p>
        </p:txBody>
      </p:sp>
      <p:sp>
        <p:nvSpPr>
          <p:cNvPr id="16" name="Author and Date">
            <a:extLst>
              <a:ext uri="{FF2B5EF4-FFF2-40B4-BE49-F238E27FC236}">
                <a16:creationId xmlns:a16="http://schemas.microsoft.com/office/drawing/2014/main" id="{522CE156-6DC5-8847-A4E8-F557017851D0}"/>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chemeClr val="bg1"/>
                </a:solidFill>
              </a:defRPr>
            </a:lvl1pPr>
          </a:lstStyle>
          <a:p>
            <a:r>
              <a:rPr lang="en-GB"/>
              <a:t>Footnote XX-XX-XXXX</a:t>
            </a:r>
          </a:p>
        </p:txBody>
      </p:sp>
    </p:spTree>
    <p:extLst>
      <p:ext uri="{BB962C8B-B14F-4D97-AF65-F5344CB8AC3E}">
        <p14:creationId xmlns:p14="http://schemas.microsoft.com/office/powerpoint/2010/main" val="24465217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 Call out">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522182CF-201B-A84B-9C80-229C0C541A5D}"/>
              </a:ext>
            </a:extLst>
          </p:cNvPr>
          <p:cNvSpPr>
            <a:spLocks noGrp="1"/>
          </p:cNvSpPr>
          <p:nvPr>
            <p:ph type="title" hasCustomPrompt="1"/>
          </p:nvPr>
        </p:nvSpPr>
        <p:spPr>
          <a:xfrm>
            <a:off x="2525548" y="3440659"/>
            <a:ext cx="5012890" cy="2231967"/>
          </a:xfrm>
          <a:prstGeom prst="rect">
            <a:avLst/>
          </a:prstGeom>
        </p:spPr>
        <p:txBody>
          <a:bodyPr/>
          <a:lstStyle>
            <a:lvl1pPr>
              <a:defRPr sz="6500" spc="-150">
                <a:solidFill>
                  <a:srgbClr val="11688B"/>
                </a:solidFill>
              </a:defRPr>
            </a:lvl1pPr>
          </a:lstStyle>
          <a:p>
            <a:r>
              <a:rPr lang="en-GB"/>
              <a:t>Headline goes here</a:t>
            </a:r>
          </a:p>
        </p:txBody>
      </p:sp>
      <p:sp>
        <p:nvSpPr>
          <p:cNvPr id="21" name="Body Level One…">
            <a:extLst>
              <a:ext uri="{FF2B5EF4-FFF2-40B4-BE49-F238E27FC236}">
                <a16:creationId xmlns:a16="http://schemas.microsoft.com/office/drawing/2014/main" id="{FDE53C31-C955-0B4A-8522-CAFBC48161BA}"/>
              </a:ext>
            </a:extLst>
          </p:cNvPr>
          <p:cNvSpPr txBox="1">
            <a:spLocks noGrp="1"/>
          </p:cNvSpPr>
          <p:nvPr>
            <p:ph type="body" sz="quarter" idx="1" hasCustomPrompt="1"/>
          </p:nvPr>
        </p:nvSpPr>
        <p:spPr>
          <a:xfrm>
            <a:off x="2525548" y="5288439"/>
            <a:ext cx="6699134" cy="1960865"/>
          </a:xfrm>
          <a:prstGeom prst="rect">
            <a:avLst/>
          </a:prstGeom>
        </p:spPr>
        <p:txBody>
          <a:bodyPr/>
          <a:lstStyle>
            <a:lvl1pPr marL="0" indent="0" defTabSz="825500">
              <a:lnSpc>
                <a:spcPct val="100000"/>
              </a:lnSpc>
              <a:spcBef>
                <a:spcPts val="0"/>
              </a:spcBef>
              <a:buSzTx/>
              <a:buNone/>
              <a:defRPr sz="2200" b="0">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a:lnSpc>
                <a:spcPct val="100000"/>
              </a:lnSpc>
            </a:pPr>
            <a:r>
              <a:rPr lang="en-GB" sz="2200" b="0" spc="0">
                <a:solidFill>
                  <a:srgbClr val="11688B"/>
                </a:solidFill>
              </a:rPr>
              <a:t>Lorem ipsum </a:t>
            </a:r>
            <a:r>
              <a:rPr lang="en-GB" sz="2200" b="0" spc="0" err="1">
                <a:solidFill>
                  <a:srgbClr val="11688B"/>
                </a:solidFill>
              </a:rPr>
              <a:t>dolor</a:t>
            </a:r>
            <a:r>
              <a:rPr lang="en-GB" sz="2200" b="0" spc="0">
                <a:solidFill>
                  <a:srgbClr val="11688B"/>
                </a:solidFill>
              </a:rPr>
              <a:t> sit </a:t>
            </a:r>
            <a:r>
              <a:rPr lang="en-GB" sz="2200" b="0" spc="0" err="1">
                <a:solidFill>
                  <a:srgbClr val="11688B"/>
                </a:solidFill>
              </a:rPr>
              <a:t>amet</a:t>
            </a:r>
            <a:r>
              <a:rPr lang="en-GB" sz="2200" b="0" spc="0">
                <a:solidFill>
                  <a:srgbClr val="11688B"/>
                </a:solidFill>
              </a:rPr>
              <a:t>, </a:t>
            </a:r>
            <a:r>
              <a:rPr lang="en-GB" sz="2200" b="0" spc="0" err="1">
                <a:solidFill>
                  <a:srgbClr val="11688B"/>
                </a:solidFill>
              </a:rPr>
              <a:t>consectetur</a:t>
            </a:r>
            <a:r>
              <a:rPr lang="en-GB" sz="2200" b="0" spc="0">
                <a:solidFill>
                  <a:srgbClr val="11688B"/>
                </a:solidFill>
              </a:rPr>
              <a:t> </a:t>
            </a:r>
            <a:r>
              <a:rPr lang="en-GB" sz="2200" b="0" spc="0" err="1">
                <a:solidFill>
                  <a:srgbClr val="11688B"/>
                </a:solidFill>
              </a:rPr>
              <a:t>adipiscing</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quam</a:t>
            </a:r>
            <a:r>
              <a:rPr lang="en-GB" sz="2200" b="0" spc="0">
                <a:solidFill>
                  <a:srgbClr val="11688B"/>
                </a:solidFill>
              </a:rPr>
              <a:t>, tempus </a:t>
            </a:r>
            <a:r>
              <a:rPr lang="en-GB" sz="2200" b="0" spc="0" err="1">
                <a:solidFill>
                  <a:srgbClr val="11688B"/>
                </a:solidFill>
              </a:rPr>
              <a:t>feugiat</a:t>
            </a:r>
            <a:r>
              <a:rPr lang="en-GB" sz="2200" b="0" spc="0">
                <a:solidFill>
                  <a:srgbClr val="11688B"/>
                </a:solidFill>
              </a:rPr>
              <a:t> </a:t>
            </a:r>
            <a:r>
              <a:rPr lang="en-GB" sz="2200" b="0" spc="0" err="1">
                <a:solidFill>
                  <a:srgbClr val="11688B"/>
                </a:solidFill>
              </a:rPr>
              <a:t>justo</a:t>
            </a:r>
            <a:r>
              <a:rPr lang="en-GB" sz="2200" b="0" spc="0">
                <a:solidFill>
                  <a:srgbClr val="11688B"/>
                </a:solidFill>
              </a:rPr>
              <a:t> </a:t>
            </a:r>
            <a:r>
              <a:rPr lang="en-GB" sz="2200" b="0" spc="0" err="1">
                <a:solidFill>
                  <a:srgbClr val="11688B"/>
                </a:solidFill>
              </a:rPr>
              <a:t>nec</a:t>
            </a:r>
            <a:r>
              <a:rPr lang="en-GB" sz="2200" b="0" spc="0">
                <a:solidFill>
                  <a:srgbClr val="11688B"/>
                </a:solidFill>
              </a:rPr>
              <a:t>, maximus </a:t>
            </a:r>
            <a:r>
              <a:rPr lang="en-GB" sz="2200" b="0" spc="0" err="1">
                <a:solidFill>
                  <a:srgbClr val="11688B"/>
                </a:solidFill>
              </a:rPr>
              <a:t>vulputate</a:t>
            </a:r>
            <a:r>
              <a:rPr lang="en-GB" sz="2200" b="0" spc="0">
                <a:solidFill>
                  <a:srgbClr val="11688B"/>
                </a:solidFill>
              </a:rPr>
              <a:t> </a:t>
            </a:r>
            <a:r>
              <a:rPr lang="en-GB" sz="2200" b="0" spc="0" err="1">
                <a:solidFill>
                  <a:srgbClr val="11688B"/>
                </a:solidFill>
              </a:rPr>
              <a:t>urna</a:t>
            </a:r>
            <a:r>
              <a:rPr lang="en-GB" sz="2200" b="0" spc="0">
                <a:solidFill>
                  <a:srgbClr val="11688B"/>
                </a:solidFill>
              </a:rPr>
              <a:t>. Donec maximus </a:t>
            </a:r>
            <a:r>
              <a:rPr lang="en-GB" sz="2200" b="0" spc="0" err="1">
                <a:solidFill>
                  <a:srgbClr val="11688B"/>
                </a:solidFill>
              </a:rPr>
              <a:t>finibus</a:t>
            </a:r>
            <a:r>
              <a:rPr lang="en-GB" sz="2200" b="0" spc="0">
                <a:solidFill>
                  <a:srgbClr val="11688B"/>
                </a:solidFill>
              </a:rPr>
              <a:t> ipsum </a:t>
            </a:r>
            <a:r>
              <a:rPr lang="en-GB" sz="2200" b="0" spc="0" err="1">
                <a:solidFill>
                  <a:srgbClr val="11688B"/>
                </a:solidFill>
              </a:rPr>
              <a:t>sed</a:t>
            </a:r>
            <a:r>
              <a:rPr lang="en-GB" sz="2200" b="0" spc="0">
                <a:solidFill>
                  <a:srgbClr val="11688B"/>
                </a:solidFill>
              </a:rPr>
              <a:t> </a:t>
            </a:r>
            <a:r>
              <a:rPr lang="en-GB" sz="2200" b="0" spc="0" err="1">
                <a:solidFill>
                  <a:srgbClr val="11688B"/>
                </a:solidFill>
              </a:rPr>
              <a:t>mattis</a:t>
            </a:r>
            <a:r>
              <a:rPr lang="en-GB" sz="2200" b="0" spc="0">
                <a:solidFill>
                  <a:srgbClr val="11688B"/>
                </a:solidFill>
              </a:rPr>
              <a:t>. </a:t>
            </a:r>
            <a:r>
              <a:rPr lang="en-GB" sz="2200" b="0" spc="0" err="1">
                <a:solidFill>
                  <a:srgbClr val="11688B"/>
                </a:solidFill>
              </a:rPr>
              <a:t>Quisque</a:t>
            </a:r>
            <a:r>
              <a:rPr lang="en-GB" sz="2200" b="0" spc="0">
                <a:solidFill>
                  <a:srgbClr val="11688B"/>
                </a:solidFill>
              </a:rPr>
              <a:t> </a:t>
            </a:r>
            <a:r>
              <a:rPr lang="en-GB" sz="2200" b="0" spc="0" err="1">
                <a:solidFill>
                  <a:srgbClr val="11688B"/>
                </a:solidFill>
              </a:rPr>
              <a:t>laoreet</a:t>
            </a:r>
            <a:r>
              <a:rPr lang="en-GB" sz="2200" b="0" spc="0">
                <a:solidFill>
                  <a:srgbClr val="11688B"/>
                </a:solidFill>
              </a:rPr>
              <a:t> pharetra </a:t>
            </a:r>
            <a:r>
              <a:rPr lang="en-GB" sz="2200" b="0" spc="0" err="1">
                <a:solidFill>
                  <a:srgbClr val="11688B"/>
                </a:solidFill>
              </a:rPr>
              <a:t>bibendum</a:t>
            </a:r>
            <a:r>
              <a:rPr lang="en-GB" sz="2200" b="0" spc="0">
                <a:solidFill>
                  <a:srgbClr val="11688B"/>
                </a:solidFill>
              </a:rPr>
              <a:t>. </a:t>
            </a:r>
            <a:r>
              <a:rPr lang="en-GB" sz="2200" b="0" spc="0" err="1">
                <a:solidFill>
                  <a:srgbClr val="11688B"/>
                </a:solidFill>
              </a:rPr>
              <a:t>Nulla</a:t>
            </a:r>
            <a:r>
              <a:rPr lang="en-GB" sz="2200" b="0" spc="0">
                <a:solidFill>
                  <a:srgbClr val="11688B"/>
                </a:solidFill>
              </a:rPr>
              <a:t> ipsum </a:t>
            </a:r>
            <a:r>
              <a:rPr lang="en-GB" sz="2200" b="0" spc="0" err="1">
                <a:solidFill>
                  <a:srgbClr val="11688B"/>
                </a:solidFill>
              </a:rPr>
              <a:t>neque</a:t>
            </a:r>
            <a:r>
              <a:rPr lang="en-GB" sz="2200" b="0" spc="0">
                <a:solidFill>
                  <a:srgbClr val="11688B"/>
                </a:solidFill>
              </a:rPr>
              <a:t>, </a:t>
            </a:r>
            <a:r>
              <a:rPr lang="en-GB" sz="2200" b="0" spc="0" err="1">
                <a:solidFill>
                  <a:srgbClr val="11688B"/>
                </a:solidFill>
              </a:rPr>
              <a:t>molestie</a:t>
            </a:r>
            <a:r>
              <a:rPr lang="en-GB" sz="2200" b="0" spc="0">
                <a:solidFill>
                  <a:srgbClr val="11688B"/>
                </a:solidFill>
              </a:rPr>
              <a:t> at </a:t>
            </a:r>
            <a:r>
              <a:rPr lang="en-GB" sz="2200" b="0" spc="0" err="1">
                <a:solidFill>
                  <a:srgbClr val="11688B"/>
                </a:solidFill>
              </a:rPr>
              <a:t>elementum</a:t>
            </a:r>
            <a:r>
              <a:rPr lang="en-GB" sz="2200" b="0" spc="0">
                <a:solidFill>
                  <a:srgbClr val="11688B"/>
                </a:solidFill>
              </a:rPr>
              <a:t> </a:t>
            </a:r>
            <a:r>
              <a:rPr lang="en-GB" sz="2200" b="0" spc="0" err="1">
                <a:solidFill>
                  <a:srgbClr val="11688B"/>
                </a:solidFill>
              </a:rPr>
              <a:t>laoreet</a:t>
            </a:r>
            <a:r>
              <a:rPr lang="en-GB" sz="2200" b="0" spc="0">
                <a:solidFill>
                  <a:srgbClr val="11688B"/>
                </a:solidFill>
              </a:rPr>
              <a:t>, </a:t>
            </a:r>
            <a:r>
              <a:rPr lang="en-GB" sz="2200" b="0" spc="0" err="1">
                <a:solidFill>
                  <a:srgbClr val="11688B"/>
                </a:solidFill>
              </a:rPr>
              <a:t>porttitor</a:t>
            </a:r>
            <a:r>
              <a:rPr lang="en-GB" sz="2200" b="0" spc="0">
                <a:solidFill>
                  <a:srgbClr val="11688B"/>
                </a:solidFill>
              </a:rPr>
              <a:t> </a:t>
            </a:r>
            <a:r>
              <a:rPr lang="en-GB" sz="2200" b="0" spc="0" err="1">
                <a:solidFill>
                  <a:srgbClr val="11688B"/>
                </a:solidFill>
              </a:rPr>
              <a:t>nec</a:t>
            </a:r>
            <a:r>
              <a:rPr lang="en-GB" sz="2200" b="0" spc="0">
                <a:solidFill>
                  <a:srgbClr val="11688B"/>
                </a:solidFill>
              </a:rPr>
              <a:t> est. Aenean </a:t>
            </a:r>
            <a:r>
              <a:rPr lang="en-GB" sz="2200" b="0" spc="0" err="1">
                <a:solidFill>
                  <a:srgbClr val="11688B"/>
                </a:solidFill>
              </a:rPr>
              <a:t>eget</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eget</a:t>
            </a:r>
            <a:r>
              <a:rPr lang="en-GB" sz="2200" b="0" spc="0">
                <a:solidFill>
                  <a:srgbClr val="11688B"/>
                </a:solidFill>
              </a:rPr>
              <a:t> nisi </a:t>
            </a:r>
            <a:r>
              <a:rPr lang="en-GB" sz="2200" b="0" spc="0" err="1">
                <a:solidFill>
                  <a:srgbClr val="11688B"/>
                </a:solidFill>
              </a:rPr>
              <a:t>molestie</a:t>
            </a:r>
            <a:r>
              <a:rPr lang="en-GB" sz="2200" b="0" spc="0">
                <a:solidFill>
                  <a:srgbClr val="11688B"/>
                </a:solidFill>
              </a:rPr>
              <a:t> </a:t>
            </a:r>
            <a:r>
              <a:rPr lang="en-GB" sz="2200" b="0" spc="0" err="1">
                <a:solidFill>
                  <a:srgbClr val="11688B"/>
                </a:solidFill>
              </a:rPr>
              <a:t>interdum</a:t>
            </a:r>
            <a:r>
              <a:rPr lang="en-GB" sz="2200" b="0" spc="0">
                <a:solidFill>
                  <a:srgbClr val="11688B"/>
                </a:solidFill>
              </a:rPr>
              <a:t> et </a:t>
            </a:r>
            <a:r>
              <a:rPr lang="en-GB" sz="2200" b="0" spc="0" err="1">
                <a:solidFill>
                  <a:srgbClr val="11688B"/>
                </a:solidFill>
              </a:rPr>
              <a:t>ut</a:t>
            </a:r>
            <a:r>
              <a:rPr lang="en-GB" sz="2200" b="0" spc="0">
                <a:solidFill>
                  <a:srgbClr val="11688B"/>
                </a:solidFill>
              </a:rPr>
              <a:t> </a:t>
            </a:r>
            <a:r>
              <a:rPr lang="en-GB" sz="2200" b="0" spc="0" err="1">
                <a:solidFill>
                  <a:srgbClr val="11688B"/>
                </a:solidFill>
              </a:rPr>
              <a:t>nulla</a:t>
            </a:r>
            <a:r>
              <a:rPr lang="en-GB" sz="2200" b="0" spc="0">
                <a:solidFill>
                  <a:srgbClr val="11688B"/>
                </a:solidFill>
              </a:rPr>
              <a:t>. Ut </a:t>
            </a:r>
            <a:r>
              <a:rPr lang="en-GB" sz="2200" b="0" spc="0" err="1">
                <a:solidFill>
                  <a:srgbClr val="11688B"/>
                </a:solidFill>
              </a:rPr>
              <a:t>tristique</a:t>
            </a:r>
            <a:r>
              <a:rPr lang="en-GB" sz="2200" b="0" spc="0">
                <a:solidFill>
                  <a:srgbClr val="11688B"/>
                </a:solidFill>
              </a:rPr>
              <a:t>, </a:t>
            </a:r>
            <a:r>
              <a:rPr lang="en-GB" sz="2200" b="0" spc="0" err="1">
                <a:solidFill>
                  <a:srgbClr val="11688B"/>
                </a:solidFill>
              </a:rPr>
              <a:t>leo</a:t>
            </a:r>
            <a:r>
              <a:rPr lang="en-GB" sz="2200" b="0" spc="0">
                <a:solidFill>
                  <a:srgbClr val="11688B"/>
                </a:solidFill>
              </a:rPr>
              <a:t> </a:t>
            </a:r>
            <a:r>
              <a:rPr lang="en-GB" sz="2200" b="0" spc="0" err="1">
                <a:solidFill>
                  <a:srgbClr val="11688B"/>
                </a:solidFill>
              </a:rPr>
              <a:t>eu</a:t>
            </a:r>
            <a:r>
              <a:rPr lang="en-GB" sz="2200" b="0" spc="0">
                <a:solidFill>
                  <a:srgbClr val="11688B"/>
                </a:solidFill>
              </a:rPr>
              <a:t> fermentum </a:t>
            </a:r>
            <a:r>
              <a:rPr lang="en-GB" sz="2200" b="0" spc="0" err="1">
                <a:solidFill>
                  <a:srgbClr val="11688B"/>
                </a:solidFill>
              </a:rPr>
              <a:t>blandit</a:t>
            </a:r>
            <a:r>
              <a:rPr lang="en-GB" sz="2200" b="0" spc="0">
                <a:solidFill>
                  <a:srgbClr val="11688B"/>
                </a:solidFill>
              </a:rPr>
              <a:t>, </a:t>
            </a:r>
            <a:r>
              <a:rPr lang="en-GB" sz="2200" b="0" spc="0" err="1">
                <a:solidFill>
                  <a:srgbClr val="11688B"/>
                </a:solidFill>
              </a:rPr>
              <a:t>diam</a:t>
            </a:r>
            <a:r>
              <a:rPr lang="en-GB" sz="2200" b="0" spc="0">
                <a:solidFill>
                  <a:srgbClr val="11688B"/>
                </a:solidFill>
              </a:rPr>
              <a:t> mi </a:t>
            </a:r>
            <a:r>
              <a:rPr lang="en-GB" sz="2200" b="0" spc="0" err="1">
                <a:solidFill>
                  <a:srgbClr val="11688B"/>
                </a:solidFill>
              </a:rPr>
              <a:t>varius</a:t>
            </a:r>
            <a:r>
              <a:rPr lang="en-GB" sz="2200" b="0" spc="0">
                <a:solidFill>
                  <a:srgbClr val="11688B"/>
                </a:solidFill>
              </a:rPr>
              <a:t> </a:t>
            </a:r>
            <a:r>
              <a:rPr lang="en-GB" sz="2200" b="0" spc="0" err="1">
                <a:solidFill>
                  <a:srgbClr val="11688B"/>
                </a:solidFill>
              </a:rPr>
              <a:t>odio</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sagittis</a:t>
            </a:r>
            <a:r>
              <a:rPr lang="en-GB" sz="2200" b="0" spc="0">
                <a:solidFill>
                  <a:srgbClr val="11688B"/>
                </a:solidFill>
              </a:rPr>
              <a:t> </a:t>
            </a:r>
            <a:r>
              <a:rPr lang="en-GB" sz="2200" b="0" spc="0" err="1">
                <a:solidFill>
                  <a:srgbClr val="11688B"/>
                </a:solidFill>
              </a:rPr>
              <a:t>augue</a:t>
            </a:r>
            <a:r>
              <a:rPr lang="en-GB" sz="2200" b="0" spc="0">
                <a:solidFill>
                  <a:srgbClr val="11688B"/>
                </a:solidFill>
              </a:rPr>
              <a:t> ex ac </a:t>
            </a:r>
            <a:r>
              <a:rPr lang="en-GB" sz="2200" b="0" spc="0" err="1">
                <a:solidFill>
                  <a:srgbClr val="11688B"/>
                </a:solidFill>
              </a:rPr>
              <a:t>turpis</a:t>
            </a:r>
            <a:r>
              <a:rPr lang="en-GB" sz="2200" b="0" spc="0">
                <a:solidFill>
                  <a:srgbClr val="11688B"/>
                </a:solidFill>
              </a:rPr>
              <a:t>. </a:t>
            </a:r>
            <a:r>
              <a:rPr lang="en-GB" sz="2200" b="0" spc="0" err="1">
                <a:solidFill>
                  <a:srgbClr val="11688B"/>
                </a:solidFill>
              </a:rPr>
              <a:t>Etiam</a:t>
            </a:r>
            <a:r>
              <a:rPr lang="en-GB" sz="2200" b="0" spc="0">
                <a:solidFill>
                  <a:srgbClr val="11688B"/>
                </a:solidFill>
              </a:rPr>
              <a:t> gravida </a:t>
            </a:r>
            <a:r>
              <a:rPr lang="en-GB" sz="2200" b="0" spc="0" err="1">
                <a:solidFill>
                  <a:srgbClr val="11688B"/>
                </a:solidFill>
              </a:rPr>
              <a:t>sed</a:t>
            </a:r>
            <a:r>
              <a:rPr lang="en-GB" sz="2200" b="0" spc="0">
                <a:solidFill>
                  <a:srgbClr val="11688B"/>
                </a:solidFill>
              </a:rPr>
              <a:t> </a:t>
            </a:r>
            <a:r>
              <a:rPr lang="en-GB" sz="2200" b="0" spc="0" err="1">
                <a:solidFill>
                  <a:srgbClr val="11688B"/>
                </a:solidFill>
              </a:rPr>
              <a:t>justo</a:t>
            </a:r>
            <a:r>
              <a:rPr lang="en-GB" sz="2200" b="0" spc="0">
                <a:solidFill>
                  <a:srgbClr val="11688B"/>
                </a:solidFill>
              </a:rPr>
              <a:t> at </a:t>
            </a:r>
            <a:r>
              <a:rPr lang="en-GB" sz="2200" b="0" spc="0" err="1">
                <a:solidFill>
                  <a:srgbClr val="11688B"/>
                </a:solidFill>
              </a:rPr>
              <a:t>mattis</a:t>
            </a:r>
            <a:r>
              <a:rPr lang="en-GB" sz="2200" b="0" spc="0">
                <a:solidFill>
                  <a:srgbClr val="11688B"/>
                </a:solidFill>
              </a:rPr>
              <a:t>. Integer </a:t>
            </a:r>
            <a:r>
              <a:rPr lang="en-GB" sz="2200" b="0" spc="0" err="1">
                <a:solidFill>
                  <a:srgbClr val="11688B"/>
                </a:solidFill>
              </a:rPr>
              <a:t>interdum</a:t>
            </a:r>
            <a:r>
              <a:rPr lang="en-GB" sz="2200" b="0" spc="0">
                <a:solidFill>
                  <a:srgbClr val="11688B"/>
                </a:solidFill>
              </a:rPr>
              <a:t> </a:t>
            </a:r>
            <a:r>
              <a:rPr lang="en-GB" sz="2200" b="0" spc="0" err="1">
                <a:solidFill>
                  <a:srgbClr val="11688B"/>
                </a:solidFill>
              </a:rPr>
              <a:t>nisl</a:t>
            </a:r>
            <a:r>
              <a:rPr lang="en-GB" sz="2200" b="0" spc="0">
                <a:solidFill>
                  <a:srgbClr val="11688B"/>
                </a:solidFill>
              </a:rPr>
              <a:t> </a:t>
            </a:r>
            <a:r>
              <a:rPr lang="en-GB" sz="2200" b="0" spc="0" err="1">
                <a:solidFill>
                  <a:srgbClr val="11688B"/>
                </a:solidFill>
              </a:rPr>
              <a:t>justo</a:t>
            </a:r>
            <a:r>
              <a:rPr lang="en-GB" sz="2200" b="0" spc="0">
                <a:solidFill>
                  <a:srgbClr val="11688B"/>
                </a:solidFill>
              </a:rPr>
              <a:t>, id </a:t>
            </a:r>
            <a:r>
              <a:rPr lang="en-GB" sz="2200" b="0" spc="0" err="1">
                <a:solidFill>
                  <a:srgbClr val="11688B"/>
                </a:solidFill>
              </a:rPr>
              <a:t>vehicula</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vehicula</a:t>
            </a:r>
            <a:r>
              <a:rPr lang="en-GB" sz="2200" b="0" spc="0">
                <a:solidFill>
                  <a:srgbClr val="11688B"/>
                </a:solidFill>
              </a:rPr>
              <a:t> non.</a:t>
            </a:r>
          </a:p>
        </p:txBody>
      </p:sp>
      <p:sp>
        <p:nvSpPr>
          <p:cNvPr id="25" name="Author and Date">
            <a:extLst>
              <a:ext uri="{FF2B5EF4-FFF2-40B4-BE49-F238E27FC236}">
                <a16:creationId xmlns:a16="http://schemas.microsoft.com/office/drawing/2014/main" id="{2A5BD628-DB33-9747-B2BE-3A3A4D9A4ABD}"/>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rgbClr val="11688B"/>
                </a:solidFill>
              </a:defRPr>
            </a:lvl1pPr>
          </a:lstStyle>
          <a:p>
            <a:r>
              <a:rPr lang="en-GB"/>
              <a:t>Footnote XX-XX-XXXX</a:t>
            </a:r>
          </a:p>
        </p:txBody>
      </p:sp>
      <p:sp>
        <p:nvSpPr>
          <p:cNvPr id="26" name="Rounded Rectangle">
            <a:extLst>
              <a:ext uri="{FF2B5EF4-FFF2-40B4-BE49-F238E27FC236}">
                <a16:creationId xmlns:a16="http://schemas.microsoft.com/office/drawing/2014/main" id="{7BB2651D-28A2-FC44-9B03-953C879139D1}"/>
              </a:ext>
            </a:extLst>
          </p:cNvPr>
          <p:cNvSpPr/>
          <p:nvPr userDrawn="1"/>
        </p:nvSpPr>
        <p:spPr>
          <a:xfrm>
            <a:off x="2685289" y="2361256"/>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 name="Author and Date">
            <a:extLst>
              <a:ext uri="{FF2B5EF4-FFF2-40B4-BE49-F238E27FC236}">
                <a16:creationId xmlns:a16="http://schemas.microsoft.com/office/drawing/2014/main" id="{D82D7CD7-5B0C-E84A-9812-8F69292BEDBF}"/>
              </a:ext>
            </a:extLst>
          </p:cNvPr>
          <p:cNvSpPr txBox="1">
            <a:spLocks noGrp="1"/>
          </p:cNvSpPr>
          <p:nvPr>
            <p:ph type="body" sz="quarter" idx="22" hasCustomPrompt="1"/>
          </p:nvPr>
        </p:nvSpPr>
        <p:spPr>
          <a:xfrm>
            <a:off x="2727501" y="2426178"/>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Call out</a:t>
            </a:r>
            <a:endParaRPr/>
          </a:p>
        </p:txBody>
      </p:sp>
    </p:spTree>
    <p:extLst>
      <p:ext uri="{BB962C8B-B14F-4D97-AF65-F5344CB8AC3E}">
        <p14:creationId xmlns:p14="http://schemas.microsoft.com/office/powerpoint/2010/main" val="34077015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1 - No Call out">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522182CF-201B-A84B-9C80-229C0C541A5D}"/>
              </a:ext>
            </a:extLst>
          </p:cNvPr>
          <p:cNvSpPr>
            <a:spLocks noGrp="1"/>
          </p:cNvSpPr>
          <p:nvPr>
            <p:ph type="title" hasCustomPrompt="1"/>
          </p:nvPr>
        </p:nvSpPr>
        <p:spPr>
          <a:xfrm>
            <a:off x="2525548" y="3440659"/>
            <a:ext cx="5012890" cy="2231967"/>
          </a:xfrm>
          <a:prstGeom prst="rect">
            <a:avLst/>
          </a:prstGeom>
        </p:spPr>
        <p:txBody>
          <a:bodyPr/>
          <a:lstStyle>
            <a:lvl1pPr>
              <a:defRPr sz="6500" spc="-150">
                <a:solidFill>
                  <a:srgbClr val="11688B"/>
                </a:solidFill>
              </a:defRPr>
            </a:lvl1pPr>
          </a:lstStyle>
          <a:p>
            <a:r>
              <a:rPr lang="en-GB"/>
              <a:t>Headline goes here</a:t>
            </a:r>
          </a:p>
        </p:txBody>
      </p:sp>
      <p:sp>
        <p:nvSpPr>
          <p:cNvPr id="21" name="Body Level One…">
            <a:extLst>
              <a:ext uri="{FF2B5EF4-FFF2-40B4-BE49-F238E27FC236}">
                <a16:creationId xmlns:a16="http://schemas.microsoft.com/office/drawing/2014/main" id="{FDE53C31-C955-0B4A-8522-CAFBC48161BA}"/>
              </a:ext>
            </a:extLst>
          </p:cNvPr>
          <p:cNvSpPr txBox="1">
            <a:spLocks noGrp="1"/>
          </p:cNvSpPr>
          <p:nvPr>
            <p:ph type="body" sz="quarter" idx="1" hasCustomPrompt="1"/>
          </p:nvPr>
        </p:nvSpPr>
        <p:spPr>
          <a:xfrm>
            <a:off x="2525548" y="5288439"/>
            <a:ext cx="6699134" cy="1960865"/>
          </a:xfrm>
          <a:prstGeom prst="rect">
            <a:avLst/>
          </a:prstGeom>
        </p:spPr>
        <p:txBody>
          <a:bodyPr/>
          <a:lstStyle>
            <a:lvl1pPr marL="0" indent="0" defTabSz="825500">
              <a:lnSpc>
                <a:spcPct val="100000"/>
              </a:lnSpc>
              <a:spcBef>
                <a:spcPts val="0"/>
              </a:spcBef>
              <a:buSzTx/>
              <a:buNone/>
              <a:defRPr sz="2200" b="0">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a:lnSpc>
                <a:spcPct val="100000"/>
              </a:lnSpc>
            </a:pPr>
            <a:r>
              <a:rPr lang="en-GB" sz="2200" b="0" spc="0">
                <a:solidFill>
                  <a:srgbClr val="11688B"/>
                </a:solidFill>
              </a:rPr>
              <a:t>Lorem ipsum </a:t>
            </a:r>
            <a:r>
              <a:rPr lang="en-GB" sz="2200" b="0" spc="0" err="1">
                <a:solidFill>
                  <a:srgbClr val="11688B"/>
                </a:solidFill>
              </a:rPr>
              <a:t>dolor</a:t>
            </a:r>
            <a:r>
              <a:rPr lang="en-GB" sz="2200" b="0" spc="0">
                <a:solidFill>
                  <a:srgbClr val="11688B"/>
                </a:solidFill>
              </a:rPr>
              <a:t> sit </a:t>
            </a:r>
            <a:r>
              <a:rPr lang="en-GB" sz="2200" b="0" spc="0" err="1">
                <a:solidFill>
                  <a:srgbClr val="11688B"/>
                </a:solidFill>
              </a:rPr>
              <a:t>amet</a:t>
            </a:r>
            <a:r>
              <a:rPr lang="en-GB" sz="2200" b="0" spc="0">
                <a:solidFill>
                  <a:srgbClr val="11688B"/>
                </a:solidFill>
              </a:rPr>
              <a:t>, </a:t>
            </a:r>
            <a:r>
              <a:rPr lang="en-GB" sz="2200" b="0" spc="0" err="1">
                <a:solidFill>
                  <a:srgbClr val="11688B"/>
                </a:solidFill>
              </a:rPr>
              <a:t>consectetur</a:t>
            </a:r>
            <a:r>
              <a:rPr lang="en-GB" sz="2200" b="0" spc="0">
                <a:solidFill>
                  <a:srgbClr val="11688B"/>
                </a:solidFill>
              </a:rPr>
              <a:t> </a:t>
            </a:r>
            <a:r>
              <a:rPr lang="en-GB" sz="2200" b="0" spc="0" err="1">
                <a:solidFill>
                  <a:srgbClr val="11688B"/>
                </a:solidFill>
              </a:rPr>
              <a:t>adipiscing</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quam</a:t>
            </a:r>
            <a:r>
              <a:rPr lang="en-GB" sz="2200" b="0" spc="0">
                <a:solidFill>
                  <a:srgbClr val="11688B"/>
                </a:solidFill>
              </a:rPr>
              <a:t>, tempus </a:t>
            </a:r>
            <a:r>
              <a:rPr lang="en-GB" sz="2200" b="0" spc="0" err="1">
                <a:solidFill>
                  <a:srgbClr val="11688B"/>
                </a:solidFill>
              </a:rPr>
              <a:t>feugiat</a:t>
            </a:r>
            <a:r>
              <a:rPr lang="en-GB" sz="2200" b="0" spc="0">
                <a:solidFill>
                  <a:srgbClr val="11688B"/>
                </a:solidFill>
              </a:rPr>
              <a:t> </a:t>
            </a:r>
            <a:r>
              <a:rPr lang="en-GB" sz="2200" b="0" spc="0" err="1">
                <a:solidFill>
                  <a:srgbClr val="11688B"/>
                </a:solidFill>
              </a:rPr>
              <a:t>justo</a:t>
            </a:r>
            <a:r>
              <a:rPr lang="en-GB" sz="2200" b="0" spc="0">
                <a:solidFill>
                  <a:srgbClr val="11688B"/>
                </a:solidFill>
              </a:rPr>
              <a:t> </a:t>
            </a:r>
            <a:r>
              <a:rPr lang="en-GB" sz="2200" b="0" spc="0" err="1">
                <a:solidFill>
                  <a:srgbClr val="11688B"/>
                </a:solidFill>
              </a:rPr>
              <a:t>nec</a:t>
            </a:r>
            <a:r>
              <a:rPr lang="en-GB" sz="2200" b="0" spc="0">
                <a:solidFill>
                  <a:srgbClr val="11688B"/>
                </a:solidFill>
              </a:rPr>
              <a:t>, maximus </a:t>
            </a:r>
            <a:r>
              <a:rPr lang="en-GB" sz="2200" b="0" spc="0" err="1">
                <a:solidFill>
                  <a:srgbClr val="11688B"/>
                </a:solidFill>
              </a:rPr>
              <a:t>vulputate</a:t>
            </a:r>
            <a:r>
              <a:rPr lang="en-GB" sz="2200" b="0" spc="0">
                <a:solidFill>
                  <a:srgbClr val="11688B"/>
                </a:solidFill>
              </a:rPr>
              <a:t> </a:t>
            </a:r>
            <a:r>
              <a:rPr lang="en-GB" sz="2200" b="0" spc="0" err="1">
                <a:solidFill>
                  <a:srgbClr val="11688B"/>
                </a:solidFill>
              </a:rPr>
              <a:t>urna</a:t>
            </a:r>
            <a:r>
              <a:rPr lang="en-GB" sz="2200" b="0" spc="0">
                <a:solidFill>
                  <a:srgbClr val="11688B"/>
                </a:solidFill>
              </a:rPr>
              <a:t>. Donec maximus </a:t>
            </a:r>
            <a:r>
              <a:rPr lang="en-GB" sz="2200" b="0" spc="0" err="1">
                <a:solidFill>
                  <a:srgbClr val="11688B"/>
                </a:solidFill>
              </a:rPr>
              <a:t>finibus</a:t>
            </a:r>
            <a:r>
              <a:rPr lang="en-GB" sz="2200" b="0" spc="0">
                <a:solidFill>
                  <a:srgbClr val="11688B"/>
                </a:solidFill>
              </a:rPr>
              <a:t> ipsum </a:t>
            </a:r>
            <a:r>
              <a:rPr lang="en-GB" sz="2200" b="0" spc="0" err="1">
                <a:solidFill>
                  <a:srgbClr val="11688B"/>
                </a:solidFill>
              </a:rPr>
              <a:t>sed</a:t>
            </a:r>
            <a:r>
              <a:rPr lang="en-GB" sz="2200" b="0" spc="0">
                <a:solidFill>
                  <a:srgbClr val="11688B"/>
                </a:solidFill>
              </a:rPr>
              <a:t> </a:t>
            </a:r>
            <a:r>
              <a:rPr lang="en-GB" sz="2200" b="0" spc="0" err="1">
                <a:solidFill>
                  <a:srgbClr val="11688B"/>
                </a:solidFill>
              </a:rPr>
              <a:t>mattis</a:t>
            </a:r>
            <a:r>
              <a:rPr lang="en-GB" sz="2200" b="0" spc="0">
                <a:solidFill>
                  <a:srgbClr val="11688B"/>
                </a:solidFill>
              </a:rPr>
              <a:t>. </a:t>
            </a:r>
            <a:r>
              <a:rPr lang="en-GB" sz="2200" b="0" spc="0" err="1">
                <a:solidFill>
                  <a:srgbClr val="11688B"/>
                </a:solidFill>
              </a:rPr>
              <a:t>Quisque</a:t>
            </a:r>
            <a:r>
              <a:rPr lang="en-GB" sz="2200" b="0" spc="0">
                <a:solidFill>
                  <a:srgbClr val="11688B"/>
                </a:solidFill>
              </a:rPr>
              <a:t> </a:t>
            </a:r>
            <a:r>
              <a:rPr lang="en-GB" sz="2200" b="0" spc="0" err="1">
                <a:solidFill>
                  <a:srgbClr val="11688B"/>
                </a:solidFill>
              </a:rPr>
              <a:t>laoreet</a:t>
            </a:r>
            <a:r>
              <a:rPr lang="en-GB" sz="2200" b="0" spc="0">
                <a:solidFill>
                  <a:srgbClr val="11688B"/>
                </a:solidFill>
              </a:rPr>
              <a:t> pharetra </a:t>
            </a:r>
            <a:r>
              <a:rPr lang="en-GB" sz="2200" b="0" spc="0" err="1">
                <a:solidFill>
                  <a:srgbClr val="11688B"/>
                </a:solidFill>
              </a:rPr>
              <a:t>bibendum</a:t>
            </a:r>
            <a:r>
              <a:rPr lang="en-GB" sz="2200" b="0" spc="0">
                <a:solidFill>
                  <a:srgbClr val="11688B"/>
                </a:solidFill>
              </a:rPr>
              <a:t>. </a:t>
            </a:r>
            <a:r>
              <a:rPr lang="en-GB" sz="2200" b="0" spc="0" err="1">
                <a:solidFill>
                  <a:srgbClr val="11688B"/>
                </a:solidFill>
              </a:rPr>
              <a:t>Nulla</a:t>
            </a:r>
            <a:r>
              <a:rPr lang="en-GB" sz="2200" b="0" spc="0">
                <a:solidFill>
                  <a:srgbClr val="11688B"/>
                </a:solidFill>
              </a:rPr>
              <a:t> ipsum </a:t>
            </a:r>
            <a:r>
              <a:rPr lang="en-GB" sz="2200" b="0" spc="0" err="1">
                <a:solidFill>
                  <a:srgbClr val="11688B"/>
                </a:solidFill>
              </a:rPr>
              <a:t>neque</a:t>
            </a:r>
            <a:r>
              <a:rPr lang="en-GB" sz="2200" b="0" spc="0">
                <a:solidFill>
                  <a:srgbClr val="11688B"/>
                </a:solidFill>
              </a:rPr>
              <a:t>, </a:t>
            </a:r>
            <a:r>
              <a:rPr lang="en-GB" sz="2200" b="0" spc="0" err="1">
                <a:solidFill>
                  <a:srgbClr val="11688B"/>
                </a:solidFill>
              </a:rPr>
              <a:t>molestie</a:t>
            </a:r>
            <a:r>
              <a:rPr lang="en-GB" sz="2200" b="0" spc="0">
                <a:solidFill>
                  <a:srgbClr val="11688B"/>
                </a:solidFill>
              </a:rPr>
              <a:t> at </a:t>
            </a:r>
            <a:r>
              <a:rPr lang="en-GB" sz="2200" b="0" spc="0" err="1">
                <a:solidFill>
                  <a:srgbClr val="11688B"/>
                </a:solidFill>
              </a:rPr>
              <a:t>elementum</a:t>
            </a:r>
            <a:r>
              <a:rPr lang="en-GB" sz="2200" b="0" spc="0">
                <a:solidFill>
                  <a:srgbClr val="11688B"/>
                </a:solidFill>
              </a:rPr>
              <a:t> </a:t>
            </a:r>
            <a:r>
              <a:rPr lang="en-GB" sz="2200" b="0" spc="0" err="1">
                <a:solidFill>
                  <a:srgbClr val="11688B"/>
                </a:solidFill>
              </a:rPr>
              <a:t>laoreet</a:t>
            </a:r>
            <a:r>
              <a:rPr lang="en-GB" sz="2200" b="0" spc="0">
                <a:solidFill>
                  <a:srgbClr val="11688B"/>
                </a:solidFill>
              </a:rPr>
              <a:t>, </a:t>
            </a:r>
            <a:r>
              <a:rPr lang="en-GB" sz="2200" b="0" spc="0" err="1">
                <a:solidFill>
                  <a:srgbClr val="11688B"/>
                </a:solidFill>
              </a:rPr>
              <a:t>porttitor</a:t>
            </a:r>
            <a:r>
              <a:rPr lang="en-GB" sz="2200" b="0" spc="0">
                <a:solidFill>
                  <a:srgbClr val="11688B"/>
                </a:solidFill>
              </a:rPr>
              <a:t> </a:t>
            </a:r>
            <a:r>
              <a:rPr lang="en-GB" sz="2200" b="0" spc="0" err="1">
                <a:solidFill>
                  <a:srgbClr val="11688B"/>
                </a:solidFill>
              </a:rPr>
              <a:t>nec</a:t>
            </a:r>
            <a:r>
              <a:rPr lang="en-GB" sz="2200" b="0" spc="0">
                <a:solidFill>
                  <a:srgbClr val="11688B"/>
                </a:solidFill>
              </a:rPr>
              <a:t> est. Aenean </a:t>
            </a:r>
            <a:r>
              <a:rPr lang="en-GB" sz="2200" b="0" spc="0" err="1">
                <a:solidFill>
                  <a:srgbClr val="11688B"/>
                </a:solidFill>
              </a:rPr>
              <a:t>eget</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eget</a:t>
            </a:r>
            <a:r>
              <a:rPr lang="en-GB" sz="2200" b="0" spc="0">
                <a:solidFill>
                  <a:srgbClr val="11688B"/>
                </a:solidFill>
              </a:rPr>
              <a:t> nisi </a:t>
            </a:r>
            <a:r>
              <a:rPr lang="en-GB" sz="2200" b="0" spc="0" err="1">
                <a:solidFill>
                  <a:srgbClr val="11688B"/>
                </a:solidFill>
              </a:rPr>
              <a:t>molestie</a:t>
            </a:r>
            <a:r>
              <a:rPr lang="en-GB" sz="2200" b="0" spc="0">
                <a:solidFill>
                  <a:srgbClr val="11688B"/>
                </a:solidFill>
              </a:rPr>
              <a:t> </a:t>
            </a:r>
            <a:r>
              <a:rPr lang="en-GB" sz="2200" b="0" spc="0" err="1">
                <a:solidFill>
                  <a:srgbClr val="11688B"/>
                </a:solidFill>
              </a:rPr>
              <a:t>interdum</a:t>
            </a:r>
            <a:r>
              <a:rPr lang="en-GB" sz="2200" b="0" spc="0">
                <a:solidFill>
                  <a:srgbClr val="11688B"/>
                </a:solidFill>
              </a:rPr>
              <a:t> et </a:t>
            </a:r>
            <a:r>
              <a:rPr lang="en-GB" sz="2200" b="0" spc="0" err="1">
                <a:solidFill>
                  <a:srgbClr val="11688B"/>
                </a:solidFill>
              </a:rPr>
              <a:t>ut</a:t>
            </a:r>
            <a:r>
              <a:rPr lang="en-GB" sz="2200" b="0" spc="0">
                <a:solidFill>
                  <a:srgbClr val="11688B"/>
                </a:solidFill>
              </a:rPr>
              <a:t> </a:t>
            </a:r>
            <a:r>
              <a:rPr lang="en-GB" sz="2200" b="0" spc="0" err="1">
                <a:solidFill>
                  <a:srgbClr val="11688B"/>
                </a:solidFill>
              </a:rPr>
              <a:t>nulla</a:t>
            </a:r>
            <a:r>
              <a:rPr lang="en-GB" sz="2200" b="0" spc="0">
                <a:solidFill>
                  <a:srgbClr val="11688B"/>
                </a:solidFill>
              </a:rPr>
              <a:t>. Ut </a:t>
            </a:r>
            <a:r>
              <a:rPr lang="en-GB" sz="2200" b="0" spc="0" err="1">
                <a:solidFill>
                  <a:srgbClr val="11688B"/>
                </a:solidFill>
              </a:rPr>
              <a:t>tristique</a:t>
            </a:r>
            <a:r>
              <a:rPr lang="en-GB" sz="2200" b="0" spc="0">
                <a:solidFill>
                  <a:srgbClr val="11688B"/>
                </a:solidFill>
              </a:rPr>
              <a:t>, </a:t>
            </a:r>
            <a:r>
              <a:rPr lang="en-GB" sz="2200" b="0" spc="0" err="1">
                <a:solidFill>
                  <a:srgbClr val="11688B"/>
                </a:solidFill>
              </a:rPr>
              <a:t>leo</a:t>
            </a:r>
            <a:r>
              <a:rPr lang="en-GB" sz="2200" b="0" spc="0">
                <a:solidFill>
                  <a:srgbClr val="11688B"/>
                </a:solidFill>
              </a:rPr>
              <a:t> </a:t>
            </a:r>
            <a:r>
              <a:rPr lang="en-GB" sz="2200" b="0" spc="0" err="1">
                <a:solidFill>
                  <a:srgbClr val="11688B"/>
                </a:solidFill>
              </a:rPr>
              <a:t>eu</a:t>
            </a:r>
            <a:r>
              <a:rPr lang="en-GB" sz="2200" b="0" spc="0">
                <a:solidFill>
                  <a:srgbClr val="11688B"/>
                </a:solidFill>
              </a:rPr>
              <a:t> fermentum </a:t>
            </a:r>
            <a:r>
              <a:rPr lang="en-GB" sz="2200" b="0" spc="0" err="1">
                <a:solidFill>
                  <a:srgbClr val="11688B"/>
                </a:solidFill>
              </a:rPr>
              <a:t>blandit</a:t>
            </a:r>
            <a:r>
              <a:rPr lang="en-GB" sz="2200" b="0" spc="0">
                <a:solidFill>
                  <a:srgbClr val="11688B"/>
                </a:solidFill>
              </a:rPr>
              <a:t>, </a:t>
            </a:r>
            <a:r>
              <a:rPr lang="en-GB" sz="2200" b="0" spc="0" err="1">
                <a:solidFill>
                  <a:srgbClr val="11688B"/>
                </a:solidFill>
              </a:rPr>
              <a:t>diam</a:t>
            </a:r>
            <a:r>
              <a:rPr lang="en-GB" sz="2200" b="0" spc="0">
                <a:solidFill>
                  <a:srgbClr val="11688B"/>
                </a:solidFill>
              </a:rPr>
              <a:t> mi </a:t>
            </a:r>
            <a:r>
              <a:rPr lang="en-GB" sz="2200" b="0" spc="0" err="1">
                <a:solidFill>
                  <a:srgbClr val="11688B"/>
                </a:solidFill>
              </a:rPr>
              <a:t>varius</a:t>
            </a:r>
            <a:r>
              <a:rPr lang="en-GB" sz="2200" b="0" spc="0">
                <a:solidFill>
                  <a:srgbClr val="11688B"/>
                </a:solidFill>
              </a:rPr>
              <a:t> </a:t>
            </a:r>
            <a:r>
              <a:rPr lang="en-GB" sz="2200" b="0" spc="0" err="1">
                <a:solidFill>
                  <a:srgbClr val="11688B"/>
                </a:solidFill>
              </a:rPr>
              <a:t>odio</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sagittis</a:t>
            </a:r>
            <a:r>
              <a:rPr lang="en-GB" sz="2200" b="0" spc="0">
                <a:solidFill>
                  <a:srgbClr val="11688B"/>
                </a:solidFill>
              </a:rPr>
              <a:t> </a:t>
            </a:r>
            <a:r>
              <a:rPr lang="en-GB" sz="2200" b="0" spc="0" err="1">
                <a:solidFill>
                  <a:srgbClr val="11688B"/>
                </a:solidFill>
              </a:rPr>
              <a:t>augue</a:t>
            </a:r>
            <a:r>
              <a:rPr lang="en-GB" sz="2200" b="0" spc="0">
                <a:solidFill>
                  <a:srgbClr val="11688B"/>
                </a:solidFill>
              </a:rPr>
              <a:t> ex ac </a:t>
            </a:r>
            <a:r>
              <a:rPr lang="en-GB" sz="2200" b="0" spc="0" err="1">
                <a:solidFill>
                  <a:srgbClr val="11688B"/>
                </a:solidFill>
              </a:rPr>
              <a:t>turpis</a:t>
            </a:r>
            <a:r>
              <a:rPr lang="en-GB" sz="2200" b="0" spc="0">
                <a:solidFill>
                  <a:srgbClr val="11688B"/>
                </a:solidFill>
              </a:rPr>
              <a:t>. </a:t>
            </a:r>
            <a:r>
              <a:rPr lang="en-GB" sz="2200" b="0" spc="0" err="1">
                <a:solidFill>
                  <a:srgbClr val="11688B"/>
                </a:solidFill>
              </a:rPr>
              <a:t>Etiam</a:t>
            </a:r>
            <a:r>
              <a:rPr lang="en-GB" sz="2200" b="0" spc="0">
                <a:solidFill>
                  <a:srgbClr val="11688B"/>
                </a:solidFill>
              </a:rPr>
              <a:t> gravida </a:t>
            </a:r>
            <a:r>
              <a:rPr lang="en-GB" sz="2200" b="0" spc="0" err="1">
                <a:solidFill>
                  <a:srgbClr val="11688B"/>
                </a:solidFill>
              </a:rPr>
              <a:t>sed</a:t>
            </a:r>
            <a:r>
              <a:rPr lang="en-GB" sz="2200" b="0" spc="0">
                <a:solidFill>
                  <a:srgbClr val="11688B"/>
                </a:solidFill>
              </a:rPr>
              <a:t> </a:t>
            </a:r>
            <a:r>
              <a:rPr lang="en-GB" sz="2200" b="0" spc="0" err="1">
                <a:solidFill>
                  <a:srgbClr val="11688B"/>
                </a:solidFill>
              </a:rPr>
              <a:t>justo</a:t>
            </a:r>
            <a:r>
              <a:rPr lang="en-GB" sz="2200" b="0" spc="0">
                <a:solidFill>
                  <a:srgbClr val="11688B"/>
                </a:solidFill>
              </a:rPr>
              <a:t> at </a:t>
            </a:r>
            <a:r>
              <a:rPr lang="en-GB" sz="2200" b="0" spc="0" err="1">
                <a:solidFill>
                  <a:srgbClr val="11688B"/>
                </a:solidFill>
              </a:rPr>
              <a:t>mattis</a:t>
            </a:r>
            <a:r>
              <a:rPr lang="en-GB" sz="2200" b="0" spc="0">
                <a:solidFill>
                  <a:srgbClr val="11688B"/>
                </a:solidFill>
              </a:rPr>
              <a:t>. Integer </a:t>
            </a:r>
            <a:r>
              <a:rPr lang="en-GB" sz="2200" b="0" spc="0" err="1">
                <a:solidFill>
                  <a:srgbClr val="11688B"/>
                </a:solidFill>
              </a:rPr>
              <a:t>interdum</a:t>
            </a:r>
            <a:r>
              <a:rPr lang="en-GB" sz="2200" b="0" spc="0">
                <a:solidFill>
                  <a:srgbClr val="11688B"/>
                </a:solidFill>
              </a:rPr>
              <a:t> </a:t>
            </a:r>
            <a:r>
              <a:rPr lang="en-GB" sz="2200" b="0" spc="0" err="1">
                <a:solidFill>
                  <a:srgbClr val="11688B"/>
                </a:solidFill>
              </a:rPr>
              <a:t>nisl</a:t>
            </a:r>
            <a:r>
              <a:rPr lang="en-GB" sz="2200" b="0" spc="0">
                <a:solidFill>
                  <a:srgbClr val="11688B"/>
                </a:solidFill>
              </a:rPr>
              <a:t> </a:t>
            </a:r>
            <a:r>
              <a:rPr lang="en-GB" sz="2200" b="0" spc="0" err="1">
                <a:solidFill>
                  <a:srgbClr val="11688B"/>
                </a:solidFill>
              </a:rPr>
              <a:t>justo</a:t>
            </a:r>
            <a:r>
              <a:rPr lang="en-GB" sz="2200" b="0" spc="0">
                <a:solidFill>
                  <a:srgbClr val="11688B"/>
                </a:solidFill>
              </a:rPr>
              <a:t>, id </a:t>
            </a:r>
            <a:r>
              <a:rPr lang="en-GB" sz="2200" b="0" spc="0" err="1">
                <a:solidFill>
                  <a:srgbClr val="11688B"/>
                </a:solidFill>
              </a:rPr>
              <a:t>vehicula</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vehicula</a:t>
            </a:r>
            <a:r>
              <a:rPr lang="en-GB" sz="2200" b="0" spc="0">
                <a:solidFill>
                  <a:srgbClr val="11688B"/>
                </a:solidFill>
              </a:rPr>
              <a:t> non.</a:t>
            </a:r>
          </a:p>
        </p:txBody>
      </p:sp>
      <p:sp>
        <p:nvSpPr>
          <p:cNvPr id="25" name="Author and Date">
            <a:extLst>
              <a:ext uri="{FF2B5EF4-FFF2-40B4-BE49-F238E27FC236}">
                <a16:creationId xmlns:a16="http://schemas.microsoft.com/office/drawing/2014/main" id="{2A5BD628-DB33-9747-B2BE-3A3A4D9A4ABD}"/>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rgbClr val="11688B"/>
                </a:solidFill>
              </a:defRPr>
            </a:lvl1pPr>
          </a:lstStyle>
          <a:p>
            <a:r>
              <a:rPr lang="en-GB"/>
              <a:t>Footnote XX-XX-XXXX</a:t>
            </a:r>
          </a:p>
        </p:txBody>
      </p:sp>
    </p:spTree>
    <p:extLst>
      <p:ext uri="{BB962C8B-B14F-4D97-AF65-F5344CB8AC3E}">
        <p14:creationId xmlns:p14="http://schemas.microsoft.com/office/powerpoint/2010/main" val="73224663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28" name="Author and Date">
            <a:extLst>
              <a:ext uri="{FF2B5EF4-FFF2-40B4-BE49-F238E27FC236}">
                <a16:creationId xmlns:a16="http://schemas.microsoft.com/office/drawing/2014/main" id="{36F07E31-3404-4A41-87B3-7FE9A6616517}"/>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rgbClr val="11688B"/>
                </a:solidFill>
              </a:defRPr>
            </a:lvl1pPr>
          </a:lstStyle>
          <a:p>
            <a:r>
              <a:rPr lang="en-GB"/>
              <a:t>Footnote XX-XX-XXXX</a:t>
            </a:r>
          </a:p>
        </p:txBody>
      </p:sp>
      <p:sp>
        <p:nvSpPr>
          <p:cNvPr id="29" name="Title 4">
            <a:extLst>
              <a:ext uri="{FF2B5EF4-FFF2-40B4-BE49-F238E27FC236}">
                <a16:creationId xmlns:a16="http://schemas.microsoft.com/office/drawing/2014/main" id="{2361B4B1-6C09-5B46-B222-E9CCB606E3F8}"/>
              </a:ext>
            </a:extLst>
          </p:cNvPr>
          <p:cNvSpPr>
            <a:spLocks noGrp="1"/>
          </p:cNvSpPr>
          <p:nvPr>
            <p:ph type="title" hasCustomPrompt="1"/>
          </p:nvPr>
        </p:nvSpPr>
        <p:spPr>
          <a:xfrm>
            <a:off x="2525548" y="3440659"/>
            <a:ext cx="5012890" cy="2231967"/>
          </a:xfrm>
          <a:prstGeom prst="rect">
            <a:avLst/>
          </a:prstGeom>
        </p:spPr>
        <p:txBody>
          <a:bodyPr/>
          <a:lstStyle>
            <a:lvl1pPr>
              <a:defRPr sz="6500" spc="-150">
                <a:solidFill>
                  <a:srgbClr val="11688B"/>
                </a:solidFill>
              </a:defRPr>
            </a:lvl1pPr>
          </a:lstStyle>
          <a:p>
            <a:r>
              <a:rPr lang="en-GB"/>
              <a:t>Headline goes here</a:t>
            </a:r>
          </a:p>
        </p:txBody>
      </p:sp>
      <p:sp>
        <p:nvSpPr>
          <p:cNvPr id="30" name="Body Level One…">
            <a:extLst>
              <a:ext uri="{FF2B5EF4-FFF2-40B4-BE49-F238E27FC236}">
                <a16:creationId xmlns:a16="http://schemas.microsoft.com/office/drawing/2014/main" id="{4FE4C2B3-2EB9-494E-B663-DDAF5803766F}"/>
              </a:ext>
            </a:extLst>
          </p:cNvPr>
          <p:cNvSpPr txBox="1">
            <a:spLocks noGrp="1"/>
          </p:cNvSpPr>
          <p:nvPr>
            <p:ph type="body" sz="quarter" idx="1" hasCustomPrompt="1"/>
          </p:nvPr>
        </p:nvSpPr>
        <p:spPr>
          <a:xfrm>
            <a:off x="2525548" y="5288439"/>
            <a:ext cx="6699134" cy="1960865"/>
          </a:xfrm>
          <a:prstGeom prst="rect">
            <a:avLst/>
          </a:prstGeom>
        </p:spPr>
        <p:txBody>
          <a:bodyPr/>
          <a:lstStyle>
            <a:lvl1pPr marL="0" indent="0" defTabSz="825500">
              <a:lnSpc>
                <a:spcPct val="100000"/>
              </a:lnSpc>
              <a:spcBef>
                <a:spcPts val="0"/>
              </a:spcBef>
              <a:buSzTx/>
              <a:buNone/>
              <a:defRPr sz="2200" b="0">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a:lnSpc>
                <a:spcPct val="100000"/>
              </a:lnSpc>
            </a:pPr>
            <a:r>
              <a:rPr lang="en-GB" sz="2200" b="0" spc="0">
                <a:solidFill>
                  <a:srgbClr val="11688B"/>
                </a:solidFill>
              </a:rPr>
              <a:t>Lorem ipsum </a:t>
            </a:r>
            <a:r>
              <a:rPr lang="en-GB" sz="2200" b="0" spc="0" err="1">
                <a:solidFill>
                  <a:srgbClr val="11688B"/>
                </a:solidFill>
              </a:rPr>
              <a:t>dolor</a:t>
            </a:r>
            <a:r>
              <a:rPr lang="en-GB" sz="2200" b="0" spc="0">
                <a:solidFill>
                  <a:srgbClr val="11688B"/>
                </a:solidFill>
              </a:rPr>
              <a:t> sit </a:t>
            </a:r>
            <a:r>
              <a:rPr lang="en-GB" sz="2200" b="0" spc="0" err="1">
                <a:solidFill>
                  <a:srgbClr val="11688B"/>
                </a:solidFill>
              </a:rPr>
              <a:t>amet</a:t>
            </a:r>
            <a:r>
              <a:rPr lang="en-GB" sz="2200" b="0" spc="0">
                <a:solidFill>
                  <a:srgbClr val="11688B"/>
                </a:solidFill>
              </a:rPr>
              <a:t>, </a:t>
            </a:r>
            <a:r>
              <a:rPr lang="en-GB" sz="2200" b="0" spc="0" err="1">
                <a:solidFill>
                  <a:srgbClr val="11688B"/>
                </a:solidFill>
              </a:rPr>
              <a:t>consectetur</a:t>
            </a:r>
            <a:r>
              <a:rPr lang="en-GB" sz="2200" b="0" spc="0">
                <a:solidFill>
                  <a:srgbClr val="11688B"/>
                </a:solidFill>
              </a:rPr>
              <a:t> </a:t>
            </a:r>
            <a:r>
              <a:rPr lang="en-GB" sz="2200" b="0" spc="0" err="1">
                <a:solidFill>
                  <a:srgbClr val="11688B"/>
                </a:solidFill>
              </a:rPr>
              <a:t>adipiscing</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quam</a:t>
            </a:r>
            <a:r>
              <a:rPr lang="en-GB" sz="2200" b="0" spc="0">
                <a:solidFill>
                  <a:srgbClr val="11688B"/>
                </a:solidFill>
              </a:rPr>
              <a:t>, tempus </a:t>
            </a:r>
            <a:r>
              <a:rPr lang="en-GB" sz="2200" b="0" spc="0" err="1">
                <a:solidFill>
                  <a:srgbClr val="11688B"/>
                </a:solidFill>
              </a:rPr>
              <a:t>feugiat</a:t>
            </a:r>
            <a:r>
              <a:rPr lang="en-GB" sz="2200" b="0" spc="0">
                <a:solidFill>
                  <a:srgbClr val="11688B"/>
                </a:solidFill>
              </a:rPr>
              <a:t> </a:t>
            </a:r>
            <a:r>
              <a:rPr lang="en-GB" sz="2200" b="0" spc="0" err="1">
                <a:solidFill>
                  <a:srgbClr val="11688B"/>
                </a:solidFill>
              </a:rPr>
              <a:t>justo</a:t>
            </a:r>
            <a:r>
              <a:rPr lang="en-GB" sz="2200" b="0" spc="0">
                <a:solidFill>
                  <a:srgbClr val="11688B"/>
                </a:solidFill>
              </a:rPr>
              <a:t> </a:t>
            </a:r>
            <a:r>
              <a:rPr lang="en-GB" sz="2200" b="0" spc="0" err="1">
                <a:solidFill>
                  <a:srgbClr val="11688B"/>
                </a:solidFill>
              </a:rPr>
              <a:t>nec</a:t>
            </a:r>
            <a:r>
              <a:rPr lang="en-GB" sz="2200" b="0" spc="0">
                <a:solidFill>
                  <a:srgbClr val="11688B"/>
                </a:solidFill>
              </a:rPr>
              <a:t>, maximus </a:t>
            </a:r>
            <a:r>
              <a:rPr lang="en-GB" sz="2200" b="0" spc="0" err="1">
                <a:solidFill>
                  <a:srgbClr val="11688B"/>
                </a:solidFill>
              </a:rPr>
              <a:t>vulputate</a:t>
            </a:r>
            <a:r>
              <a:rPr lang="en-GB" sz="2200" b="0" spc="0">
                <a:solidFill>
                  <a:srgbClr val="11688B"/>
                </a:solidFill>
              </a:rPr>
              <a:t> </a:t>
            </a:r>
            <a:r>
              <a:rPr lang="en-GB" sz="2200" b="0" spc="0" err="1">
                <a:solidFill>
                  <a:srgbClr val="11688B"/>
                </a:solidFill>
              </a:rPr>
              <a:t>urna</a:t>
            </a:r>
            <a:r>
              <a:rPr lang="en-GB" sz="2200" b="0" spc="0">
                <a:solidFill>
                  <a:srgbClr val="11688B"/>
                </a:solidFill>
              </a:rPr>
              <a:t>. Donec maximus </a:t>
            </a:r>
            <a:r>
              <a:rPr lang="en-GB" sz="2200" b="0" spc="0" err="1">
                <a:solidFill>
                  <a:srgbClr val="11688B"/>
                </a:solidFill>
              </a:rPr>
              <a:t>finibus</a:t>
            </a:r>
            <a:r>
              <a:rPr lang="en-GB" sz="2200" b="0" spc="0">
                <a:solidFill>
                  <a:srgbClr val="11688B"/>
                </a:solidFill>
              </a:rPr>
              <a:t> ipsum </a:t>
            </a:r>
            <a:r>
              <a:rPr lang="en-GB" sz="2200" b="0" spc="0" err="1">
                <a:solidFill>
                  <a:srgbClr val="11688B"/>
                </a:solidFill>
              </a:rPr>
              <a:t>sed</a:t>
            </a:r>
            <a:r>
              <a:rPr lang="en-GB" sz="2200" b="0" spc="0">
                <a:solidFill>
                  <a:srgbClr val="11688B"/>
                </a:solidFill>
              </a:rPr>
              <a:t> </a:t>
            </a:r>
            <a:r>
              <a:rPr lang="en-GB" sz="2200" b="0" spc="0" err="1">
                <a:solidFill>
                  <a:srgbClr val="11688B"/>
                </a:solidFill>
              </a:rPr>
              <a:t>mattis</a:t>
            </a:r>
            <a:r>
              <a:rPr lang="en-GB" sz="2200" b="0" spc="0">
                <a:solidFill>
                  <a:srgbClr val="11688B"/>
                </a:solidFill>
              </a:rPr>
              <a:t>. </a:t>
            </a:r>
            <a:r>
              <a:rPr lang="en-GB" sz="2200" b="0" spc="0" err="1">
                <a:solidFill>
                  <a:srgbClr val="11688B"/>
                </a:solidFill>
              </a:rPr>
              <a:t>Quisque</a:t>
            </a:r>
            <a:r>
              <a:rPr lang="en-GB" sz="2200" b="0" spc="0">
                <a:solidFill>
                  <a:srgbClr val="11688B"/>
                </a:solidFill>
              </a:rPr>
              <a:t> </a:t>
            </a:r>
            <a:r>
              <a:rPr lang="en-GB" sz="2200" b="0" spc="0" err="1">
                <a:solidFill>
                  <a:srgbClr val="11688B"/>
                </a:solidFill>
              </a:rPr>
              <a:t>laoreet</a:t>
            </a:r>
            <a:r>
              <a:rPr lang="en-GB" sz="2200" b="0" spc="0">
                <a:solidFill>
                  <a:srgbClr val="11688B"/>
                </a:solidFill>
              </a:rPr>
              <a:t> pharetra </a:t>
            </a:r>
            <a:r>
              <a:rPr lang="en-GB" sz="2200" b="0" spc="0" err="1">
                <a:solidFill>
                  <a:srgbClr val="11688B"/>
                </a:solidFill>
              </a:rPr>
              <a:t>bibendum</a:t>
            </a:r>
            <a:r>
              <a:rPr lang="en-GB" sz="2200" b="0" spc="0">
                <a:solidFill>
                  <a:srgbClr val="11688B"/>
                </a:solidFill>
              </a:rPr>
              <a:t>. </a:t>
            </a:r>
            <a:r>
              <a:rPr lang="en-GB" sz="2200" b="0" spc="0" err="1">
                <a:solidFill>
                  <a:srgbClr val="11688B"/>
                </a:solidFill>
              </a:rPr>
              <a:t>Nulla</a:t>
            </a:r>
            <a:r>
              <a:rPr lang="en-GB" sz="2200" b="0" spc="0">
                <a:solidFill>
                  <a:srgbClr val="11688B"/>
                </a:solidFill>
              </a:rPr>
              <a:t> ipsum </a:t>
            </a:r>
            <a:r>
              <a:rPr lang="en-GB" sz="2200" b="0" spc="0" err="1">
                <a:solidFill>
                  <a:srgbClr val="11688B"/>
                </a:solidFill>
              </a:rPr>
              <a:t>neque</a:t>
            </a:r>
            <a:r>
              <a:rPr lang="en-GB" sz="2200" b="0" spc="0">
                <a:solidFill>
                  <a:srgbClr val="11688B"/>
                </a:solidFill>
              </a:rPr>
              <a:t>, </a:t>
            </a:r>
            <a:r>
              <a:rPr lang="en-GB" sz="2200" b="0" spc="0" err="1">
                <a:solidFill>
                  <a:srgbClr val="11688B"/>
                </a:solidFill>
              </a:rPr>
              <a:t>molestie</a:t>
            </a:r>
            <a:r>
              <a:rPr lang="en-GB" sz="2200" b="0" spc="0">
                <a:solidFill>
                  <a:srgbClr val="11688B"/>
                </a:solidFill>
              </a:rPr>
              <a:t> at </a:t>
            </a:r>
            <a:r>
              <a:rPr lang="en-GB" sz="2200" b="0" spc="0" err="1">
                <a:solidFill>
                  <a:srgbClr val="11688B"/>
                </a:solidFill>
              </a:rPr>
              <a:t>elementum</a:t>
            </a:r>
            <a:r>
              <a:rPr lang="en-GB" sz="2200" b="0" spc="0">
                <a:solidFill>
                  <a:srgbClr val="11688B"/>
                </a:solidFill>
              </a:rPr>
              <a:t> </a:t>
            </a:r>
            <a:r>
              <a:rPr lang="en-GB" sz="2200" b="0" spc="0" err="1">
                <a:solidFill>
                  <a:srgbClr val="11688B"/>
                </a:solidFill>
              </a:rPr>
              <a:t>laoreet</a:t>
            </a:r>
            <a:r>
              <a:rPr lang="en-GB" sz="2200" b="0" spc="0">
                <a:solidFill>
                  <a:srgbClr val="11688B"/>
                </a:solidFill>
              </a:rPr>
              <a:t>, </a:t>
            </a:r>
            <a:r>
              <a:rPr lang="en-GB" sz="2200" b="0" spc="0" err="1">
                <a:solidFill>
                  <a:srgbClr val="11688B"/>
                </a:solidFill>
              </a:rPr>
              <a:t>porttitor</a:t>
            </a:r>
            <a:r>
              <a:rPr lang="en-GB" sz="2200" b="0" spc="0">
                <a:solidFill>
                  <a:srgbClr val="11688B"/>
                </a:solidFill>
              </a:rPr>
              <a:t> </a:t>
            </a:r>
            <a:r>
              <a:rPr lang="en-GB" sz="2200" b="0" spc="0" err="1">
                <a:solidFill>
                  <a:srgbClr val="11688B"/>
                </a:solidFill>
              </a:rPr>
              <a:t>nec</a:t>
            </a:r>
            <a:r>
              <a:rPr lang="en-GB" sz="2200" b="0" spc="0">
                <a:solidFill>
                  <a:srgbClr val="11688B"/>
                </a:solidFill>
              </a:rPr>
              <a:t> est. Aenean </a:t>
            </a:r>
            <a:r>
              <a:rPr lang="en-GB" sz="2200" b="0" spc="0" err="1">
                <a:solidFill>
                  <a:srgbClr val="11688B"/>
                </a:solidFill>
              </a:rPr>
              <a:t>eget</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eget</a:t>
            </a:r>
            <a:r>
              <a:rPr lang="en-GB" sz="2200" b="0" spc="0">
                <a:solidFill>
                  <a:srgbClr val="11688B"/>
                </a:solidFill>
              </a:rPr>
              <a:t> nisi </a:t>
            </a:r>
            <a:r>
              <a:rPr lang="en-GB" sz="2200" b="0" spc="0" err="1">
                <a:solidFill>
                  <a:srgbClr val="11688B"/>
                </a:solidFill>
              </a:rPr>
              <a:t>molestie</a:t>
            </a:r>
            <a:r>
              <a:rPr lang="en-GB" sz="2200" b="0" spc="0">
                <a:solidFill>
                  <a:srgbClr val="11688B"/>
                </a:solidFill>
              </a:rPr>
              <a:t> </a:t>
            </a:r>
            <a:r>
              <a:rPr lang="en-GB" sz="2200" b="0" spc="0" err="1">
                <a:solidFill>
                  <a:srgbClr val="11688B"/>
                </a:solidFill>
              </a:rPr>
              <a:t>interdum</a:t>
            </a:r>
            <a:r>
              <a:rPr lang="en-GB" sz="2200" b="0" spc="0">
                <a:solidFill>
                  <a:srgbClr val="11688B"/>
                </a:solidFill>
              </a:rPr>
              <a:t> et </a:t>
            </a:r>
            <a:r>
              <a:rPr lang="en-GB" sz="2200" b="0" spc="0" err="1">
                <a:solidFill>
                  <a:srgbClr val="11688B"/>
                </a:solidFill>
              </a:rPr>
              <a:t>ut</a:t>
            </a:r>
            <a:r>
              <a:rPr lang="en-GB" sz="2200" b="0" spc="0">
                <a:solidFill>
                  <a:srgbClr val="11688B"/>
                </a:solidFill>
              </a:rPr>
              <a:t> </a:t>
            </a:r>
            <a:r>
              <a:rPr lang="en-GB" sz="2200" b="0" spc="0" err="1">
                <a:solidFill>
                  <a:srgbClr val="11688B"/>
                </a:solidFill>
              </a:rPr>
              <a:t>nulla</a:t>
            </a:r>
            <a:r>
              <a:rPr lang="en-GB" sz="2200" b="0" spc="0">
                <a:solidFill>
                  <a:srgbClr val="11688B"/>
                </a:solidFill>
              </a:rPr>
              <a:t>. Ut </a:t>
            </a:r>
            <a:r>
              <a:rPr lang="en-GB" sz="2200" b="0" spc="0" err="1">
                <a:solidFill>
                  <a:srgbClr val="11688B"/>
                </a:solidFill>
              </a:rPr>
              <a:t>tristique</a:t>
            </a:r>
            <a:r>
              <a:rPr lang="en-GB" sz="2200" b="0" spc="0">
                <a:solidFill>
                  <a:srgbClr val="11688B"/>
                </a:solidFill>
              </a:rPr>
              <a:t>, </a:t>
            </a:r>
            <a:r>
              <a:rPr lang="en-GB" sz="2200" b="0" spc="0" err="1">
                <a:solidFill>
                  <a:srgbClr val="11688B"/>
                </a:solidFill>
              </a:rPr>
              <a:t>leo</a:t>
            </a:r>
            <a:r>
              <a:rPr lang="en-GB" sz="2200" b="0" spc="0">
                <a:solidFill>
                  <a:srgbClr val="11688B"/>
                </a:solidFill>
              </a:rPr>
              <a:t> </a:t>
            </a:r>
            <a:r>
              <a:rPr lang="en-GB" sz="2200" b="0" spc="0" err="1">
                <a:solidFill>
                  <a:srgbClr val="11688B"/>
                </a:solidFill>
              </a:rPr>
              <a:t>eu</a:t>
            </a:r>
            <a:r>
              <a:rPr lang="en-GB" sz="2200" b="0" spc="0">
                <a:solidFill>
                  <a:srgbClr val="11688B"/>
                </a:solidFill>
              </a:rPr>
              <a:t> fermentum </a:t>
            </a:r>
            <a:r>
              <a:rPr lang="en-GB" sz="2200" b="0" spc="0" err="1">
                <a:solidFill>
                  <a:srgbClr val="11688B"/>
                </a:solidFill>
              </a:rPr>
              <a:t>blandit</a:t>
            </a:r>
            <a:r>
              <a:rPr lang="en-GB" sz="2200" b="0" spc="0">
                <a:solidFill>
                  <a:srgbClr val="11688B"/>
                </a:solidFill>
              </a:rPr>
              <a:t>, </a:t>
            </a:r>
            <a:r>
              <a:rPr lang="en-GB" sz="2200" b="0" spc="0" err="1">
                <a:solidFill>
                  <a:srgbClr val="11688B"/>
                </a:solidFill>
              </a:rPr>
              <a:t>diam</a:t>
            </a:r>
            <a:r>
              <a:rPr lang="en-GB" sz="2200" b="0" spc="0">
                <a:solidFill>
                  <a:srgbClr val="11688B"/>
                </a:solidFill>
              </a:rPr>
              <a:t> mi </a:t>
            </a:r>
            <a:r>
              <a:rPr lang="en-GB" sz="2200" b="0" spc="0" err="1">
                <a:solidFill>
                  <a:srgbClr val="11688B"/>
                </a:solidFill>
              </a:rPr>
              <a:t>varius</a:t>
            </a:r>
            <a:r>
              <a:rPr lang="en-GB" sz="2200" b="0" spc="0">
                <a:solidFill>
                  <a:srgbClr val="11688B"/>
                </a:solidFill>
              </a:rPr>
              <a:t> </a:t>
            </a:r>
            <a:r>
              <a:rPr lang="en-GB" sz="2200" b="0" spc="0" err="1">
                <a:solidFill>
                  <a:srgbClr val="11688B"/>
                </a:solidFill>
              </a:rPr>
              <a:t>odio</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sagittis</a:t>
            </a:r>
            <a:r>
              <a:rPr lang="en-GB" sz="2200" b="0" spc="0">
                <a:solidFill>
                  <a:srgbClr val="11688B"/>
                </a:solidFill>
              </a:rPr>
              <a:t> </a:t>
            </a:r>
            <a:r>
              <a:rPr lang="en-GB" sz="2200" b="0" spc="0" err="1">
                <a:solidFill>
                  <a:srgbClr val="11688B"/>
                </a:solidFill>
              </a:rPr>
              <a:t>augue</a:t>
            </a:r>
            <a:r>
              <a:rPr lang="en-GB" sz="2200" b="0" spc="0">
                <a:solidFill>
                  <a:srgbClr val="11688B"/>
                </a:solidFill>
              </a:rPr>
              <a:t> ex ac </a:t>
            </a:r>
            <a:r>
              <a:rPr lang="en-GB" sz="2200" b="0" spc="0" err="1">
                <a:solidFill>
                  <a:srgbClr val="11688B"/>
                </a:solidFill>
              </a:rPr>
              <a:t>turpis</a:t>
            </a:r>
            <a:r>
              <a:rPr lang="en-GB" sz="2200" b="0" spc="0">
                <a:solidFill>
                  <a:srgbClr val="11688B"/>
                </a:solidFill>
              </a:rPr>
              <a:t>. </a:t>
            </a:r>
            <a:r>
              <a:rPr lang="en-GB" sz="2200" b="0" spc="0" err="1">
                <a:solidFill>
                  <a:srgbClr val="11688B"/>
                </a:solidFill>
              </a:rPr>
              <a:t>Etiam</a:t>
            </a:r>
            <a:r>
              <a:rPr lang="en-GB" sz="2200" b="0" spc="0">
                <a:solidFill>
                  <a:srgbClr val="11688B"/>
                </a:solidFill>
              </a:rPr>
              <a:t> gravida </a:t>
            </a:r>
            <a:r>
              <a:rPr lang="en-GB" sz="2200" b="0" spc="0" err="1">
                <a:solidFill>
                  <a:srgbClr val="11688B"/>
                </a:solidFill>
              </a:rPr>
              <a:t>sed</a:t>
            </a:r>
            <a:r>
              <a:rPr lang="en-GB" sz="2200" b="0" spc="0">
                <a:solidFill>
                  <a:srgbClr val="11688B"/>
                </a:solidFill>
              </a:rPr>
              <a:t> </a:t>
            </a:r>
            <a:r>
              <a:rPr lang="en-GB" sz="2200" b="0" spc="0" err="1">
                <a:solidFill>
                  <a:srgbClr val="11688B"/>
                </a:solidFill>
              </a:rPr>
              <a:t>justo</a:t>
            </a:r>
            <a:r>
              <a:rPr lang="en-GB" sz="2200" b="0" spc="0">
                <a:solidFill>
                  <a:srgbClr val="11688B"/>
                </a:solidFill>
              </a:rPr>
              <a:t> at </a:t>
            </a:r>
            <a:r>
              <a:rPr lang="en-GB" sz="2200" b="0" spc="0" err="1">
                <a:solidFill>
                  <a:srgbClr val="11688B"/>
                </a:solidFill>
              </a:rPr>
              <a:t>mattis</a:t>
            </a:r>
            <a:r>
              <a:rPr lang="en-GB" sz="2200" b="0" spc="0">
                <a:solidFill>
                  <a:srgbClr val="11688B"/>
                </a:solidFill>
              </a:rPr>
              <a:t>. Integer </a:t>
            </a:r>
            <a:r>
              <a:rPr lang="en-GB" sz="2200" b="0" spc="0" err="1">
                <a:solidFill>
                  <a:srgbClr val="11688B"/>
                </a:solidFill>
              </a:rPr>
              <a:t>interdum</a:t>
            </a:r>
            <a:r>
              <a:rPr lang="en-GB" sz="2200" b="0" spc="0">
                <a:solidFill>
                  <a:srgbClr val="11688B"/>
                </a:solidFill>
              </a:rPr>
              <a:t> </a:t>
            </a:r>
            <a:r>
              <a:rPr lang="en-GB" sz="2200" b="0" spc="0" err="1">
                <a:solidFill>
                  <a:srgbClr val="11688B"/>
                </a:solidFill>
              </a:rPr>
              <a:t>nisl</a:t>
            </a:r>
            <a:r>
              <a:rPr lang="en-GB" sz="2200" b="0" spc="0">
                <a:solidFill>
                  <a:srgbClr val="11688B"/>
                </a:solidFill>
              </a:rPr>
              <a:t> </a:t>
            </a:r>
            <a:r>
              <a:rPr lang="en-GB" sz="2200" b="0" spc="0" err="1">
                <a:solidFill>
                  <a:srgbClr val="11688B"/>
                </a:solidFill>
              </a:rPr>
              <a:t>justo</a:t>
            </a:r>
            <a:r>
              <a:rPr lang="en-GB" sz="2200" b="0" spc="0">
                <a:solidFill>
                  <a:srgbClr val="11688B"/>
                </a:solidFill>
              </a:rPr>
              <a:t>, id </a:t>
            </a:r>
            <a:r>
              <a:rPr lang="en-GB" sz="2200" b="0" spc="0" err="1">
                <a:solidFill>
                  <a:srgbClr val="11688B"/>
                </a:solidFill>
              </a:rPr>
              <a:t>vehicula</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vehicula</a:t>
            </a:r>
            <a:r>
              <a:rPr lang="en-GB" sz="2200" b="0" spc="0">
                <a:solidFill>
                  <a:srgbClr val="11688B"/>
                </a:solidFill>
              </a:rPr>
              <a:t> non.</a:t>
            </a:r>
          </a:p>
        </p:txBody>
      </p:sp>
      <p:sp>
        <p:nvSpPr>
          <p:cNvPr id="31" name="Body Level One…">
            <a:extLst>
              <a:ext uri="{FF2B5EF4-FFF2-40B4-BE49-F238E27FC236}">
                <a16:creationId xmlns:a16="http://schemas.microsoft.com/office/drawing/2014/main" id="{CDC2797A-2371-1446-A7B2-2A7A58A6B322}"/>
              </a:ext>
            </a:extLst>
          </p:cNvPr>
          <p:cNvSpPr txBox="1">
            <a:spLocks noGrp="1"/>
          </p:cNvSpPr>
          <p:nvPr>
            <p:ph type="body" sz="quarter" idx="22" hasCustomPrompt="1"/>
          </p:nvPr>
        </p:nvSpPr>
        <p:spPr>
          <a:xfrm>
            <a:off x="14729369" y="2947244"/>
            <a:ext cx="6699134" cy="1960865"/>
          </a:xfrm>
          <a:prstGeom prst="rect">
            <a:avLst/>
          </a:prstGeom>
        </p:spPr>
        <p:txBody>
          <a:bodyPr/>
          <a:lstStyle>
            <a:lvl1pPr marL="279400" indent="-279400" algn="l" defTabSz="825500">
              <a:lnSpc>
                <a:spcPts val="2700"/>
              </a:lnSpc>
              <a:spcBef>
                <a:spcPts val="0"/>
              </a:spcBef>
              <a:buSzPct val="123000"/>
              <a:buChar char="•"/>
              <a:defRPr sz="2200" b="0" spc="22">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marL="279400" indent="-279400" algn="l">
              <a:lnSpc>
                <a:spcPts val="2700"/>
              </a:lnSpc>
              <a:buSzPct val="123000"/>
              <a:buChar char="•"/>
              <a:defRPr sz="2200" spc="22">
                <a:solidFill>
                  <a:srgbClr val="11688B"/>
                </a:solidFill>
              </a:defRPr>
            </a:pPr>
            <a:r>
              <a:rPr lang="en-GB" b="0" spc="0"/>
              <a:t>Lorem ipsum </a:t>
            </a:r>
            <a:r>
              <a:rPr lang="en-GB" b="0" spc="0" err="1"/>
              <a:t>dolor</a:t>
            </a:r>
            <a:r>
              <a:rPr lang="en-GB" b="0" spc="0"/>
              <a:t> sit </a:t>
            </a:r>
            <a:r>
              <a:rPr lang="en-GB" b="0" spc="0" err="1"/>
              <a:t>amet</a:t>
            </a:r>
            <a:r>
              <a:rPr lang="en-GB" b="0" spc="0"/>
              <a:t>, </a:t>
            </a:r>
            <a:r>
              <a:rPr lang="en-GB" b="0" spc="0" err="1"/>
              <a:t>consectetur</a:t>
            </a:r>
            <a:r>
              <a:rPr lang="en-GB" b="0" spc="0"/>
              <a:t> </a:t>
            </a:r>
            <a:r>
              <a:rPr lang="en-GB" b="0" spc="0" err="1"/>
              <a:t>adipiscing</a:t>
            </a:r>
            <a:r>
              <a:rPr lang="en-GB" b="0" spc="0"/>
              <a:t> </a:t>
            </a:r>
            <a:r>
              <a:rPr lang="en-GB" b="0" spc="0" err="1"/>
              <a:t>elit</a:t>
            </a:r>
            <a:r>
              <a:rPr lang="en-GB" b="0" spc="0"/>
              <a:t>. </a:t>
            </a:r>
            <a:r>
              <a:rPr lang="en-GB" b="0" spc="0" err="1"/>
              <a:t>Sed</a:t>
            </a:r>
            <a:r>
              <a:rPr lang="en-GB" b="0" spc="0"/>
              <a:t> </a:t>
            </a:r>
            <a:r>
              <a:rPr lang="en-GB" b="0" spc="0" err="1"/>
              <a:t>sem</a:t>
            </a:r>
            <a:r>
              <a:rPr lang="en-GB" b="0" spc="0"/>
              <a:t> </a:t>
            </a:r>
            <a:r>
              <a:rPr lang="en-GB" b="0" spc="0" err="1"/>
              <a:t>quam</a:t>
            </a:r>
            <a:r>
              <a:rPr lang="en-GB" b="0" spc="0"/>
              <a:t>, tempus </a:t>
            </a:r>
            <a:r>
              <a:rPr lang="en-GB" b="0" spc="0" err="1"/>
              <a:t>feugiat</a:t>
            </a:r>
            <a:r>
              <a:rPr lang="en-GB" b="0" spc="0"/>
              <a:t> </a:t>
            </a:r>
            <a:r>
              <a:rPr lang="en-GB" b="0" spc="0" err="1"/>
              <a:t>justo</a:t>
            </a:r>
            <a:r>
              <a:rPr lang="en-GB" b="0" spc="0"/>
              <a:t> </a:t>
            </a:r>
            <a:r>
              <a:rPr lang="en-GB" b="0" spc="0" err="1"/>
              <a:t>nec</a:t>
            </a:r>
            <a:r>
              <a:rPr lang="en-GB" b="0" spc="0"/>
              <a:t>, maximus </a:t>
            </a:r>
            <a:r>
              <a:rPr lang="en-GB" b="0" spc="0" err="1"/>
              <a:t>vulputate</a:t>
            </a:r>
            <a:r>
              <a:rPr lang="en-GB" b="0" spc="0"/>
              <a:t> </a:t>
            </a:r>
            <a:r>
              <a:rPr lang="en-GB" b="0" spc="0" err="1"/>
              <a:t>urna</a:t>
            </a:r>
            <a:r>
              <a:rPr lang="en-GB" b="0" spc="0"/>
              <a:t>. Donec maximus </a:t>
            </a:r>
            <a:r>
              <a:rPr lang="en-GB" b="0" spc="0" err="1"/>
              <a:t>finibus</a:t>
            </a:r>
            <a:r>
              <a:rPr lang="en-GB" b="0" spc="0"/>
              <a:t> ipsum </a:t>
            </a:r>
            <a:r>
              <a:rPr lang="en-GB" b="0" spc="0" err="1"/>
              <a:t>sed</a:t>
            </a:r>
            <a:r>
              <a:rPr lang="en-GB" b="0" spc="0"/>
              <a:t> </a:t>
            </a:r>
            <a:r>
              <a:rPr lang="en-GB" b="0" spc="0" err="1"/>
              <a:t>mattis</a:t>
            </a:r>
            <a:r>
              <a:rPr lang="en-GB" b="0" spc="0"/>
              <a:t>.</a:t>
            </a:r>
          </a:p>
        </p:txBody>
      </p:sp>
      <p:sp>
        <p:nvSpPr>
          <p:cNvPr id="33" name="Author and Date">
            <a:extLst>
              <a:ext uri="{FF2B5EF4-FFF2-40B4-BE49-F238E27FC236}">
                <a16:creationId xmlns:a16="http://schemas.microsoft.com/office/drawing/2014/main" id="{5B5211CF-115A-884C-8F95-2EC0FC19CB9D}"/>
              </a:ext>
            </a:extLst>
          </p:cNvPr>
          <p:cNvSpPr txBox="1">
            <a:spLocks noGrp="1"/>
          </p:cNvSpPr>
          <p:nvPr>
            <p:ph type="body" sz="quarter" idx="23" hasCustomPrompt="1"/>
          </p:nvPr>
        </p:nvSpPr>
        <p:spPr>
          <a:xfrm>
            <a:off x="14729370" y="2292650"/>
            <a:ext cx="2822650" cy="544671"/>
          </a:xfrm>
          <a:prstGeom prst="rect">
            <a:avLst/>
          </a:prstGeom>
        </p:spPr>
        <p:txBody>
          <a:bodyPr lIns="45719" tIns="45719" rIns="45719" bIns="45719"/>
          <a:lstStyle>
            <a:lvl1pPr marL="0" indent="0" defTabSz="825500">
              <a:lnSpc>
                <a:spcPct val="100000"/>
              </a:lnSpc>
              <a:spcBef>
                <a:spcPts val="0"/>
              </a:spcBef>
              <a:buSzTx/>
              <a:buNone/>
              <a:defRPr sz="2400" b="1">
                <a:solidFill>
                  <a:srgbClr val="F28A04"/>
                </a:solidFill>
              </a:defRPr>
            </a:lvl1pPr>
          </a:lstStyle>
          <a:p>
            <a:r>
              <a:rPr lang="en-GB"/>
              <a:t>Header</a:t>
            </a:r>
            <a:endParaRPr/>
          </a:p>
        </p:txBody>
      </p:sp>
      <p:sp>
        <p:nvSpPr>
          <p:cNvPr id="34" name="Body Level One…">
            <a:extLst>
              <a:ext uri="{FF2B5EF4-FFF2-40B4-BE49-F238E27FC236}">
                <a16:creationId xmlns:a16="http://schemas.microsoft.com/office/drawing/2014/main" id="{5620F613-502B-2B4C-8008-238BFF4B535E}"/>
              </a:ext>
            </a:extLst>
          </p:cNvPr>
          <p:cNvSpPr txBox="1">
            <a:spLocks noGrp="1"/>
          </p:cNvSpPr>
          <p:nvPr>
            <p:ph type="body" sz="quarter" idx="24" hasCustomPrompt="1"/>
          </p:nvPr>
        </p:nvSpPr>
        <p:spPr>
          <a:xfrm>
            <a:off x="14729369" y="5672626"/>
            <a:ext cx="6699134" cy="1960865"/>
          </a:xfrm>
          <a:prstGeom prst="rect">
            <a:avLst/>
          </a:prstGeom>
        </p:spPr>
        <p:txBody>
          <a:bodyPr/>
          <a:lstStyle>
            <a:lvl1pPr marL="279400" indent="-279400" algn="l" defTabSz="825500">
              <a:lnSpc>
                <a:spcPts val="2700"/>
              </a:lnSpc>
              <a:spcBef>
                <a:spcPts val="0"/>
              </a:spcBef>
              <a:buSzPct val="123000"/>
              <a:buChar char="•"/>
              <a:defRPr sz="2200" b="0" spc="22">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marL="279400" indent="-279400" algn="l">
              <a:lnSpc>
                <a:spcPts val="2700"/>
              </a:lnSpc>
              <a:buSzPct val="123000"/>
              <a:buChar char="•"/>
              <a:defRPr sz="2200" spc="22">
                <a:solidFill>
                  <a:srgbClr val="11688B"/>
                </a:solidFill>
              </a:defRPr>
            </a:pPr>
            <a:r>
              <a:rPr lang="en-GB" b="0" spc="0"/>
              <a:t>Lorem ipsum </a:t>
            </a:r>
            <a:r>
              <a:rPr lang="en-GB" b="0" spc="0" err="1"/>
              <a:t>dolor</a:t>
            </a:r>
            <a:r>
              <a:rPr lang="en-GB" b="0" spc="0"/>
              <a:t> sit </a:t>
            </a:r>
            <a:r>
              <a:rPr lang="en-GB" b="0" spc="0" err="1"/>
              <a:t>amet</a:t>
            </a:r>
            <a:r>
              <a:rPr lang="en-GB" b="0" spc="0"/>
              <a:t>, </a:t>
            </a:r>
            <a:r>
              <a:rPr lang="en-GB" b="0" spc="0" err="1"/>
              <a:t>consectetur</a:t>
            </a:r>
            <a:r>
              <a:rPr lang="en-GB" b="0" spc="0"/>
              <a:t> </a:t>
            </a:r>
            <a:r>
              <a:rPr lang="en-GB" b="0" spc="0" err="1"/>
              <a:t>adipiscing</a:t>
            </a:r>
            <a:r>
              <a:rPr lang="en-GB" b="0" spc="0"/>
              <a:t> </a:t>
            </a:r>
            <a:r>
              <a:rPr lang="en-GB" b="0" spc="0" err="1"/>
              <a:t>elit</a:t>
            </a:r>
            <a:r>
              <a:rPr lang="en-GB" b="0" spc="0"/>
              <a:t>. </a:t>
            </a:r>
            <a:r>
              <a:rPr lang="en-GB" b="0" spc="0" err="1"/>
              <a:t>Sed</a:t>
            </a:r>
            <a:r>
              <a:rPr lang="en-GB" b="0" spc="0"/>
              <a:t> </a:t>
            </a:r>
            <a:r>
              <a:rPr lang="en-GB" b="0" spc="0" err="1"/>
              <a:t>sem</a:t>
            </a:r>
            <a:r>
              <a:rPr lang="en-GB" b="0" spc="0"/>
              <a:t> </a:t>
            </a:r>
            <a:r>
              <a:rPr lang="en-GB" b="0" spc="0" err="1"/>
              <a:t>quam</a:t>
            </a:r>
            <a:r>
              <a:rPr lang="en-GB" b="0" spc="0"/>
              <a:t>, tempus </a:t>
            </a:r>
            <a:r>
              <a:rPr lang="en-GB" b="0" spc="0" err="1"/>
              <a:t>feugiat</a:t>
            </a:r>
            <a:r>
              <a:rPr lang="en-GB" b="0" spc="0"/>
              <a:t> </a:t>
            </a:r>
            <a:r>
              <a:rPr lang="en-GB" b="0" spc="0" err="1"/>
              <a:t>justo</a:t>
            </a:r>
            <a:r>
              <a:rPr lang="en-GB" b="0" spc="0"/>
              <a:t> </a:t>
            </a:r>
            <a:r>
              <a:rPr lang="en-GB" b="0" spc="0" err="1"/>
              <a:t>nec</a:t>
            </a:r>
            <a:r>
              <a:rPr lang="en-GB" b="0" spc="0"/>
              <a:t>, maximus </a:t>
            </a:r>
            <a:r>
              <a:rPr lang="en-GB" b="0" spc="0" err="1"/>
              <a:t>vulputate</a:t>
            </a:r>
            <a:r>
              <a:rPr lang="en-GB" b="0" spc="0"/>
              <a:t> </a:t>
            </a:r>
            <a:r>
              <a:rPr lang="en-GB" b="0" spc="0" err="1"/>
              <a:t>urna</a:t>
            </a:r>
            <a:r>
              <a:rPr lang="en-GB" b="0" spc="0"/>
              <a:t>. Donec maximus </a:t>
            </a:r>
            <a:r>
              <a:rPr lang="en-GB" b="0" spc="0" err="1"/>
              <a:t>finibus</a:t>
            </a:r>
            <a:r>
              <a:rPr lang="en-GB" b="0" spc="0"/>
              <a:t> ipsum </a:t>
            </a:r>
            <a:r>
              <a:rPr lang="en-GB" b="0" spc="0" err="1"/>
              <a:t>sed</a:t>
            </a:r>
            <a:r>
              <a:rPr lang="en-GB" b="0" spc="0"/>
              <a:t> </a:t>
            </a:r>
            <a:r>
              <a:rPr lang="en-GB" b="0" spc="0" err="1"/>
              <a:t>mattis</a:t>
            </a:r>
            <a:r>
              <a:rPr lang="en-GB" b="0" spc="0"/>
              <a:t>.</a:t>
            </a:r>
          </a:p>
        </p:txBody>
      </p:sp>
      <p:sp>
        <p:nvSpPr>
          <p:cNvPr id="35" name="Author and Date">
            <a:extLst>
              <a:ext uri="{FF2B5EF4-FFF2-40B4-BE49-F238E27FC236}">
                <a16:creationId xmlns:a16="http://schemas.microsoft.com/office/drawing/2014/main" id="{901228DC-C44E-D142-A551-908ACB70D282}"/>
              </a:ext>
            </a:extLst>
          </p:cNvPr>
          <p:cNvSpPr txBox="1">
            <a:spLocks noGrp="1"/>
          </p:cNvSpPr>
          <p:nvPr>
            <p:ph type="body" sz="quarter" idx="25" hasCustomPrompt="1"/>
          </p:nvPr>
        </p:nvSpPr>
        <p:spPr>
          <a:xfrm>
            <a:off x="14729370" y="5018032"/>
            <a:ext cx="2822650" cy="544671"/>
          </a:xfrm>
          <a:prstGeom prst="rect">
            <a:avLst/>
          </a:prstGeom>
        </p:spPr>
        <p:txBody>
          <a:bodyPr lIns="45719" tIns="45719" rIns="45719" bIns="45719"/>
          <a:lstStyle>
            <a:lvl1pPr marL="0" indent="0" defTabSz="825500">
              <a:lnSpc>
                <a:spcPct val="100000"/>
              </a:lnSpc>
              <a:spcBef>
                <a:spcPts val="0"/>
              </a:spcBef>
              <a:buSzTx/>
              <a:buNone/>
              <a:defRPr sz="2400" b="1">
                <a:solidFill>
                  <a:srgbClr val="F28A04"/>
                </a:solidFill>
              </a:defRPr>
            </a:lvl1pPr>
          </a:lstStyle>
          <a:p>
            <a:r>
              <a:rPr lang="en-GB"/>
              <a:t>Header</a:t>
            </a:r>
          </a:p>
        </p:txBody>
      </p:sp>
      <p:sp>
        <p:nvSpPr>
          <p:cNvPr id="36" name="Body Level One…">
            <a:extLst>
              <a:ext uri="{FF2B5EF4-FFF2-40B4-BE49-F238E27FC236}">
                <a16:creationId xmlns:a16="http://schemas.microsoft.com/office/drawing/2014/main" id="{E9512458-3A17-8C42-B879-D3DCB7193126}"/>
              </a:ext>
            </a:extLst>
          </p:cNvPr>
          <p:cNvSpPr txBox="1">
            <a:spLocks noGrp="1"/>
          </p:cNvSpPr>
          <p:nvPr>
            <p:ph type="body" sz="quarter" idx="26" hasCustomPrompt="1"/>
          </p:nvPr>
        </p:nvSpPr>
        <p:spPr>
          <a:xfrm>
            <a:off x="14729369" y="8398008"/>
            <a:ext cx="6699134" cy="1960865"/>
          </a:xfrm>
          <a:prstGeom prst="rect">
            <a:avLst/>
          </a:prstGeom>
        </p:spPr>
        <p:txBody>
          <a:bodyPr/>
          <a:lstStyle>
            <a:lvl1pPr marL="279400" indent="-279400" algn="l" defTabSz="825500">
              <a:lnSpc>
                <a:spcPts val="2700"/>
              </a:lnSpc>
              <a:spcBef>
                <a:spcPts val="0"/>
              </a:spcBef>
              <a:buSzPct val="123000"/>
              <a:buChar char="•"/>
              <a:defRPr sz="2200" b="0" spc="22">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marL="279400" indent="-279400" algn="l">
              <a:lnSpc>
                <a:spcPts val="2700"/>
              </a:lnSpc>
              <a:buSzPct val="123000"/>
              <a:buChar char="•"/>
              <a:defRPr sz="2200" spc="22">
                <a:solidFill>
                  <a:srgbClr val="11688B"/>
                </a:solidFill>
              </a:defRPr>
            </a:pPr>
            <a:r>
              <a:rPr lang="en-GB" b="0" spc="0"/>
              <a:t>Lorem ipsum </a:t>
            </a:r>
            <a:r>
              <a:rPr lang="en-GB" b="0" spc="0" err="1"/>
              <a:t>dolor</a:t>
            </a:r>
            <a:r>
              <a:rPr lang="en-GB" b="0" spc="0"/>
              <a:t> sit </a:t>
            </a:r>
            <a:r>
              <a:rPr lang="en-GB" b="0" spc="0" err="1"/>
              <a:t>amet</a:t>
            </a:r>
            <a:r>
              <a:rPr lang="en-GB" b="0" spc="0"/>
              <a:t>, </a:t>
            </a:r>
            <a:r>
              <a:rPr lang="en-GB" b="0" spc="0" err="1"/>
              <a:t>consectetur</a:t>
            </a:r>
            <a:r>
              <a:rPr lang="en-GB" b="0" spc="0"/>
              <a:t> </a:t>
            </a:r>
            <a:r>
              <a:rPr lang="en-GB" b="0" spc="0" err="1"/>
              <a:t>adipiscing</a:t>
            </a:r>
            <a:r>
              <a:rPr lang="en-GB" b="0" spc="0"/>
              <a:t> </a:t>
            </a:r>
            <a:r>
              <a:rPr lang="en-GB" b="0" spc="0" err="1"/>
              <a:t>elit</a:t>
            </a:r>
            <a:r>
              <a:rPr lang="en-GB" b="0" spc="0"/>
              <a:t>. </a:t>
            </a:r>
            <a:r>
              <a:rPr lang="en-GB" b="0" spc="0" err="1"/>
              <a:t>Sed</a:t>
            </a:r>
            <a:r>
              <a:rPr lang="en-GB" b="0" spc="0"/>
              <a:t> </a:t>
            </a:r>
            <a:r>
              <a:rPr lang="en-GB" b="0" spc="0" err="1"/>
              <a:t>sem</a:t>
            </a:r>
            <a:r>
              <a:rPr lang="en-GB" b="0" spc="0"/>
              <a:t> </a:t>
            </a:r>
            <a:r>
              <a:rPr lang="en-GB" b="0" spc="0" err="1"/>
              <a:t>quam</a:t>
            </a:r>
            <a:r>
              <a:rPr lang="en-GB" b="0" spc="0"/>
              <a:t>, tempus </a:t>
            </a:r>
            <a:r>
              <a:rPr lang="en-GB" b="0" spc="0" err="1"/>
              <a:t>feugiat</a:t>
            </a:r>
            <a:r>
              <a:rPr lang="en-GB" b="0" spc="0"/>
              <a:t> </a:t>
            </a:r>
            <a:r>
              <a:rPr lang="en-GB" b="0" spc="0" err="1"/>
              <a:t>justo</a:t>
            </a:r>
            <a:r>
              <a:rPr lang="en-GB" b="0" spc="0"/>
              <a:t> </a:t>
            </a:r>
            <a:r>
              <a:rPr lang="en-GB" b="0" spc="0" err="1"/>
              <a:t>nec</a:t>
            </a:r>
            <a:r>
              <a:rPr lang="en-GB" b="0" spc="0"/>
              <a:t>, maximus </a:t>
            </a:r>
            <a:r>
              <a:rPr lang="en-GB" b="0" spc="0" err="1"/>
              <a:t>vulputate</a:t>
            </a:r>
            <a:r>
              <a:rPr lang="en-GB" b="0" spc="0"/>
              <a:t> </a:t>
            </a:r>
            <a:r>
              <a:rPr lang="en-GB" b="0" spc="0" err="1"/>
              <a:t>urna</a:t>
            </a:r>
            <a:r>
              <a:rPr lang="en-GB" b="0" spc="0"/>
              <a:t>. Donec maximus </a:t>
            </a:r>
            <a:r>
              <a:rPr lang="en-GB" b="0" spc="0" err="1"/>
              <a:t>finibus</a:t>
            </a:r>
            <a:r>
              <a:rPr lang="en-GB" b="0" spc="0"/>
              <a:t> ipsum </a:t>
            </a:r>
            <a:r>
              <a:rPr lang="en-GB" b="0" spc="0" err="1"/>
              <a:t>sed</a:t>
            </a:r>
            <a:r>
              <a:rPr lang="en-GB" b="0" spc="0"/>
              <a:t> </a:t>
            </a:r>
            <a:r>
              <a:rPr lang="en-GB" b="0" spc="0" err="1"/>
              <a:t>mattis</a:t>
            </a:r>
            <a:r>
              <a:rPr lang="en-GB" b="0" spc="0"/>
              <a:t>.</a:t>
            </a:r>
          </a:p>
        </p:txBody>
      </p:sp>
      <p:sp>
        <p:nvSpPr>
          <p:cNvPr id="37" name="Author and Date">
            <a:extLst>
              <a:ext uri="{FF2B5EF4-FFF2-40B4-BE49-F238E27FC236}">
                <a16:creationId xmlns:a16="http://schemas.microsoft.com/office/drawing/2014/main" id="{DF507F8E-6054-B74B-9132-2BCF4ADFB9F5}"/>
              </a:ext>
            </a:extLst>
          </p:cNvPr>
          <p:cNvSpPr txBox="1">
            <a:spLocks noGrp="1"/>
          </p:cNvSpPr>
          <p:nvPr>
            <p:ph type="body" sz="quarter" idx="27" hasCustomPrompt="1"/>
          </p:nvPr>
        </p:nvSpPr>
        <p:spPr>
          <a:xfrm>
            <a:off x="14729370" y="7743414"/>
            <a:ext cx="2822650" cy="544671"/>
          </a:xfrm>
          <a:prstGeom prst="rect">
            <a:avLst/>
          </a:prstGeom>
        </p:spPr>
        <p:txBody>
          <a:bodyPr lIns="45719" tIns="45719" rIns="45719" bIns="45719"/>
          <a:lstStyle>
            <a:lvl1pPr marL="0" indent="0" defTabSz="825500">
              <a:lnSpc>
                <a:spcPct val="100000"/>
              </a:lnSpc>
              <a:spcBef>
                <a:spcPts val="0"/>
              </a:spcBef>
              <a:buSzTx/>
              <a:buNone/>
              <a:defRPr sz="2400" b="1">
                <a:solidFill>
                  <a:srgbClr val="F28A04"/>
                </a:solidFill>
              </a:defRPr>
            </a:lvl1pPr>
          </a:lstStyle>
          <a:p>
            <a:r>
              <a:rPr lang="en-GB"/>
              <a:t>Header</a:t>
            </a:r>
          </a:p>
        </p:txBody>
      </p:sp>
      <p:sp>
        <p:nvSpPr>
          <p:cNvPr id="38" name="Rounded Rectangle">
            <a:extLst>
              <a:ext uri="{FF2B5EF4-FFF2-40B4-BE49-F238E27FC236}">
                <a16:creationId xmlns:a16="http://schemas.microsoft.com/office/drawing/2014/main" id="{1548C8D6-D6A8-734C-88F1-443781274C2D}"/>
              </a:ext>
            </a:extLst>
          </p:cNvPr>
          <p:cNvSpPr/>
          <p:nvPr userDrawn="1"/>
        </p:nvSpPr>
        <p:spPr>
          <a:xfrm>
            <a:off x="2685289" y="2361256"/>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 name="Author and Date">
            <a:extLst>
              <a:ext uri="{FF2B5EF4-FFF2-40B4-BE49-F238E27FC236}">
                <a16:creationId xmlns:a16="http://schemas.microsoft.com/office/drawing/2014/main" id="{FECB8451-38F1-E248-ADC7-C779037B723E}"/>
              </a:ext>
            </a:extLst>
          </p:cNvPr>
          <p:cNvSpPr txBox="1">
            <a:spLocks noGrp="1"/>
          </p:cNvSpPr>
          <p:nvPr>
            <p:ph type="body" sz="quarter" idx="28" hasCustomPrompt="1"/>
          </p:nvPr>
        </p:nvSpPr>
        <p:spPr>
          <a:xfrm>
            <a:off x="2727501" y="2426178"/>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Call out</a:t>
            </a:r>
            <a:endParaRPr/>
          </a:p>
        </p:txBody>
      </p:sp>
    </p:spTree>
    <p:extLst>
      <p:ext uri="{BB962C8B-B14F-4D97-AF65-F5344CB8AC3E}">
        <p14:creationId xmlns:p14="http://schemas.microsoft.com/office/powerpoint/2010/main" val="17152365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17" name="Line">
            <a:extLst>
              <a:ext uri="{FF2B5EF4-FFF2-40B4-BE49-F238E27FC236}">
                <a16:creationId xmlns:a16="http://schemas.microsoft.com/office/drawing/2014/main" id="{6E468635-2C4A-E44C-A8F2-C6D6FB19E629}"/>
              </a:ext>
            </a:extLst>
          </p:cNvPr>
          <p:cNvSpPr/>
          <p:nvPr userDrawn="1"/>
        </p:nvSpPr>
        <p:spPr>
          <a:xfrm flipV="1">
            <a:off x="19185283" y="1282741"/>
            <a:ext cx="1" cy="9423317"/>
          </a:xfrm>
          <a:prstGeom prst="line">
            <a:avLst/>
          </a:prstGeom>
          <a:ln w="25400">
            <a:solidFill>
              <a:srgbClr val="11688B">
                <a:alpha val="20344"/>
              </a:srgbClr>
            </a:solidFill>
            <a:miter lim="400000"/>
          </a:ln>
        </p:spPr>
        <p:txBody>
          <a:bodyPr lIns="50800" tIns="50800" rIns="50800" bIns="50800" anchor="ctr"/>
          <a:lstStyle/>
          <a:p>
            <a:endParaRPr/>
          </a:p>
        </p:txBody>
      </p:sp>
      <p:sp>
        <p:nvSpPr>
          <p:cNvPr id="18" name="Line">
            <a:extLst>
              <a:ext uri="{FF2B5EF4-FFF2-40B4-BE49-F238E27FC236}">
                <a16:creationId xmlns:a16="http://schemas.microsoft.com/office/drawing/2014/main" id="{21DAC56B-C8D7-8146-9091-047F97D75388}"/>
              </a:ext>
            </a:extLst>
          </p:cNvPr>
          <p:cNvSpPr/>
          <p:nvPr userDrawn="1"/>
        </p:nvSpPr>
        <p:spPr>
          <a:xfrm>
            <a:off x="9618805" y="6007100"/>
            <a:ext cx="13782390" cy="1"/>
          </a:xfrm>
          <a:prstGeom prst="line">
            <a:avLst/>
          </a:prstGeom>
          <a:ln w="25400">
            <a:solidFill>
              <a:srgbClr val="11688B">
                <a:alpha val="20344"/>
              </a:srgbClr>
            </a:solidFill>
            <a:miter lim="400000"/>
          </a:ln>
        </p:spPr>
        <p:txBody>
          <a:bodyPr lIns="50800" tIns="50800" rIns="50800" bIns="50800" anchor="ctr"/>
          <a:lstStyle/>
          <a:p>
            <a:endParaRPr/>
          </a:p>
        </p:txBody>
      </p:sp>
      <p:sp>
        <p:nvSpPr>
          <p:cNvPr id="19" name="Line">
            <a:extLst>
              <a:ext uri="{FF2B5EF4-FFF2-40B4-BE49-F238E27FC236}">
                <a16:creationId xmlns:a16="http://schemas.microsoft.com/office/drawing/2014/main" id="{7BED3BDC-9BC4-7141-AE4D-756977C9C241}"/>
              </a:ext>
            </a:extLst>
          </p:cNvPr>
          <p:cNvSpPr/>
          <p:nvPr userDrawn="1"/>
        </p:nvSpPr>
        <p:spPr>
          <a:xfrm flipV="1">
            <a:off x="14181483" y="1282741"/>
            <a:ext cx="1" cy="9423317"/>
          </a:xfrm>
          <a:prstGeom prst="line">
            <a:avLst/>
          </a:prstGeom>
          <a:ln w="25400">
            <a:solidFill>
              <a:srgbClr val="11688B">
                <a:alpha val="20344"/>
              </a:srgbClr>
            </a:solidFill>
            <a:miter lim="400000"/>
          </a:ln>
        </p:spPr>
        <p:txBody>
          <a:bodyPr lIns="50800" tIns="50800" rIns="50800" bIns="50800" anchor="ctr"/>
          <a:lstStyle/>
          <a:p>
            <a:endParaRPr/>
          </a:p>
        </p:txBody>
      </p:sp>
      <p:sp>
        <p:nvSpPr>
          <p:cNvPr id="43" name="Author and Date">
            <a:extLst>
              <a:ext uri="{FF2B5EF4-FFF2-40B4-BE49-F238E27FC236}">
                <a16:creationId xmlns:a16="http://schemas.microsoft.com/office/drawing/2014/main" id="{323A27BD-B2A5-E041-BCD2-E3F05C939905}"/>
              </a:ext>
            </a:extLst>
          </p:cNvPr>
          <p:cNvSpPr txBox="1">
            <a:spLocks noGrp="1"/>
          </p:cNvSpPr>
          <p:nvPr>
            <p:ph type="body" sz="quarter" idx="21" hasCustomPrompt="1"/>
          </p:nvPr>
        </p:nvSpPr>
        <p:spPr>
          <a:xfrm>
            <a:off x="975580" y="12434213"/>
            <a:ext cx="3619349" cy="436680"/>
          </a:xfrm>
          <a:prstGeom prst="rect">
            <a:avLst/>
          </a:prstGeom>
        </p:spPr>
        <p:txBody>
          <a:bodyPr lIns="45719" tIns="45719" rIns="45719" bIns="45719"/>
          <a:lstStyle>
            <a:lvl1pPr marL="0" indent="0" defTabSz="825500">
              <a:lnSpc>
                <a:spcPct val="100000"/>
              </a:lnSpc>
              <a:spcBef>
                <a:spcPts val="0"/>
              </a:spcBef>
              <a:buSzTx/>
              <a:buNone/>
              <a:defRPr sz="2200" b="0">
                <a:solidFill>
                  <a:srgbClr val="11688B"/>
                </a:solidFill>
              </a:defRPr>
            </a:lvl1pPr>
          </a:lstStyle>
          <a:p>
            <a:r>
              <a:rPr lang="en-GB"/>
              <a:t>Footnote XX-XX-XXXX</a:t>
            </a:r>
          </a:p>
        </p:txBody>
      </p:sp>
      <p:sp>
        <p:nvSpPr>
          <p:cNvPr id="44" name="Title 4">
            <a:extLst>
              <a:ext uri="{FF2B5EF4-FFF2-40B4-BE49-F238E27FC236}">
                <a16:creationId xmlns:a16="http://schemas.microsoft.com/office/drawing/2014/main" id="{A7F6CE68-B068-9A40-996A-CCCD23AEE33D}"/>
              </a:ext>
            </a:extLst>
          </p:cNvPr>
          <p:cNvSpPr>
            <a:spLocks noGrp="1"/>
          </p:cNvSpPr>
          <p:nvPr>
            <p:ph type="title" hasCustomPrompt="1"/>
          </p:nvPr>
        </p:nvSpPr>
        <p:spPr>
          <a:xfrm>
            <a:off x="2525548" y="3440659"/>
            <a:ext cx="5012890" cy="2231967"/>
          </a:xfrm>
          <a:prstGeom prst="rect">
            <a:avLst/>
          </a:prstGeom>
        </p:spPr>
        <p:txBody>
          <a:bodyPr/>
          <a:lstStyle>
            <a:lvl1pPr>
              <a:defRPr sz="6500" spc="-150">
                <a:solidFill>
                  <a:srgbClr val="11688B"/>
                </a:solidFill>
              </a:defRPr>
            </a:lvl1pPr>
          </a:lstStyle>
          <a:p>
            <a:r>
              <a:rPr lang="en-GB"/>
              <a:t>Headline goes here</a:t>
            </a:r>
          </a:p>
        </p:txBody>
      </p:sp>
      <p:sp>
        <p:nvSpPr>
          <p:cNvPr id="45" name="Body Level One…">
            <a:extLst>
              <a:ext uri="{FF2B5EF4-FFF2-40B4-BE49-F238E27FC236}">
                <a16:creationId xmlns:a16="http://schemas.microsoft.com/office/drawing/2014/main" id="{678C65B6-FEEE-B44A-A02A-98DA69BA016D}"/>
              </a:ext>
            </a:extLst>
          </p:cNvPr>
          <p:cNvSpPr txBox="1">
            <a:spLocks noGrp="1"/>
          </p:cNvSpPr>
          <p:nvPr>
            <p:ph type="body" sz="quarter" idx="1" hasCustomPrompt="1"/>
          </p:nvPr>
        </p:nvSpPr>
        <p:spPr>
          <a:xfrm>
            <a:off x="2525548" y="5288439"/>
            <a:ext cx="5860163" cy="1960865"/>
          </a:xfrm>
          <a:prstGeom prst="rect">
            <a:avLst/>
          </a:prstGeom>
        </p:spPr>
        <p:txBody>
          <a:bodyPr/>
          <a:lstStyle>
            <a:lvl1pPr marL="0" indent="0" defTabSz="825500">
              <a:lnSpc>
                <a:spcPct val="100000"/>
              </a:lnSpc>
              <a:spcBef>
                <a:spcPts val="0"/>
              </a:spcBef>
              <a:buSzTx/>
              <a:buNone/>
              <a:defRPr sz="2200" b="0">
                <a:solidFill>
                  <a:srgbClr val="11688B"/>
                </a:solidFill>
              </a:defRPr>
            </a:lvl1pPr>
            <a:lvl2pPr marL="0" indent="457200" defTabSz="825500">
              <a:lnSpc>
                <a:spcPct val="100000"/>
              </a:lnSpc>
              <a:spcBef>
                <a:spcPts val="0"/>
              </a:spcBef>
              <a:buSzTx/>
              <a:buNone/>
              <a:defRPr sz="2800" b="0">
                <a:solidFill>
                  <a:schemeClr val="bg1"/>
                </a:solidFill>
              </a:defRPr>
            </a:lvl2pPr>
            <a:lvl3pPr marL="0" indent="914400" defTabSz="825500">
              <a:lnSpc>
                <a:spcPct val="100000"/>
              </a:lnSpc>
              <a:spcBef>
                <a:spcPts val="0"/>
              </a:spcBef>
              <a:buSzTx/>
              <a:buNone/>
              <a:defRPr sz="2800" b="0">
                <a:solidFill>
                  <a:schemeClr val="bg1"/>
                </a:solidFill>
              </a:defRPr>
            </a:lvl3pPr>
            <a:lvl4pPr marL="0" indent="1371600" defTabSz="825500">
              <a:lnSpc>
                <a:spcPct val="100000"/>
              </a:lnSpc>
              <a:spcBef>
                <a:spcPts val="0"/>
              </a:spcBef>
              <a:buSzTx/>
              <a:buNone/>
              <a:defRPr sz="2800" b="0">
                <a:solidFill>
                  <a:schemeClr val="bg1"/>
                </a:solidFill>
              </a:defRPr>
            </a:lvl4pPr>
            <a:lvl5pPr marL="0" indent="1828800" defTabSz="825500">
              <a:lnSpc>
                <a:spcPct val="100000"/>
              </a:lnSpc>
              <a:spcBef>
                <a:spcPts val="0"/>
              </a:spcBef>
              <a:buSzTx/>
              <a:buNone/>
              <a:defRPr sz="2800" b="0">
                <a:solidFill>
                  <a:schemeClr val="bg1"/>
                </a:solidFill>
              </a:defRPr>
            </a:lvl5pPr>
          </a:lstStyle>
          <a:p>
            <a:pPr>
              <a:lnSpc>
                <a:spcPct val="100000"/>
              </a:lnSpc>
            </a:pPr>
            <a:r>
              <a:rPr lang="en-GB" sz="2200" b="0" spc="0">
                <a:solidFill>
                  <a:srgbClr val="11688B"/>
                </a:solidFill>
              </a:rPr>
              <a:t>Lorem ipsum </a:t>
            </a:r>
            <a:r>
              <a:rPr lang="en-GB" sz="2200" b="0" spc="0" err="1">
                <a:solidFill>
                  <a:srgbClr val="11688B"/>
                </a:solidFill>
              </a:rPr>
              <a:t>dolor</a:t>
            </a:r>
            <a:r>
              <a:rPr lang="en-GB" sz="2200" b="0" spc="0">
                <a:solidFill>
                  <a:srgbClr val="11688B"/>
                </a:solidFill>
              </a:rPr>
              <a:t> sit </a:t>
            </a:r>
            <a:r>
              <a:rPr lang="en-GB" sz="2200" b="0" spc="0" err="1">
                <a:solidFill>
                  <a:srgbClr val="11688B"/>
                </a:solidFill>
              </a:rPr>
              <a:t>amet</a:t>
            </a:r>
            <a:r>
              <a:rPr lang="en-GB" sz="2200" b="0" spc="0">
                <a:solidFill>
                  <a:srgbClr val="11688B"/>
                </a:solidFill>
              </a:rPr>
              <a:t>, </a:t>
            </a:r>
            <a:r>
              <a:rPr lang="en-GB" sz="2200" b="0" spc="0" err="1">
                <a:solidFill>
                  <a:srgbClr val="11688B"/>
                </a:solidFill>
              </a:rPr>
              <a:t>consectetur</a:t>
            </a:r>
            <a:r>
              <a:rPr lang="en-GB" sz="2200" b="0" spc="0">
                <a:solidFill>
                  <a:srgbClr val="11688B"/>
                </a:solidFill>
              </a:rPr>
              <a:t> </a:t>
            </a:r>
            <a:r>
              <a:rPr lang="en-GB" sz="2200" b="0" spc="0" err="1">
                <a:solidFill>
                  <a:srgbClr val="11688B"/>
                </a:solidFill>
              </a:rPr>
              <a:t>adipiscing</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quam</a:t>
            </a:r>
            <a:r>
              <a:rPr lang="en-GB" sz="2200" b="0" spc="0">
                <a:solidFill>
                  <a:srgbClr val="11688B"/>
                </a:solidFill>
              </a:rPr>
              <a:t>, tempus </a:t>
            </a:r>
            <a:r>
              <a:rPr lang="en-GB" sz="2200" b="0" spc="0" err="1">
                <a:solidFill>
                  <a:srgbClr val="11688B"/>
                </a:solidFill>
              </a:rPr>
              <a:t>feugiat</a:t>
            </a:r>
            <a:r>
              <a:rPr lang="en-GB" sz="2200" b="0" spc="0">
                <a:solidFill>
                  <a:srgbClr val="11688B"/>
                </a:solidFill>
              </a:rPr>
              <a:t> </a:t>
            </a:r>
            <a:r>
              <a:rPr lang="en-GB" sz="2200" b="0" spc="0" err="1">
                <a:solidFill>
                  <a:srgbClr val="11688B"/>
                </a:solidFill>
              </a:rPr>
              <a:t>justo</a:t>
            </a:r>
            <a:r>
              <a:rPr lang="en-GB" sz="2200" b="0" spc="0">
                <a:solidFill>
                  <a:srgbClr val="11688B"/>
                </a:solidFill>
              </a:rPr>
              <a:t> </a:t>
            </a:r>
            <a:r>
              <a:rPr lang="en-GB" sz="2200" b="0" spc="0" err="1">
                <a:solidFill>
                  <a:srgbClr val="11688B"/>
                </a:solidFill>
              </a:rPr>
              <a:t>nec</a:t>
            </a:r>
            <a:r>
              <a:rPr lang="en-GB" sz="2200" b="0" spc="0">
                <a:solidFill>
                  <a:srgbClr val="11688B"/>
                </a:solidFill>
              </a:rPr>
              <a:t>, maximus </a:t>
            </a:r>
            <a:r>
              <a:rPr lang="en-GB" sz="2200" b="0" spc="0" err="1">
                <a:solidFill>
                  <a:srgbClr val="11688B"/>
                </a:solidFill>
              </a:rPr>
              <a:t>vulputate</a:t>
            </a:r>
            <a:r>
              <a:rPr lang="en-GB" sz="2200" b="0" spc="0">
                <a:solidFill>
                  <a:srgbClr val="11688B"/>
                </a:solidFill>
              </a:rPr>
              <a:t> </a:t>
            </a:r>
            <a:r>
              <a:rPr lang="en-GB" sz="2200" b="0" spc="0" err="1">
                <a:solidFill>
                  <a:srgbClr val="11688B"/>
                </a:solidFill>
              </a:rPr>
              <a:t>urna</a:t>
            </a:r>
            <a:r>
              <a:rPr lang="en-GB" sz="2200" b="0" spc="0">
                <a:solidFill>
                  <a:srgbClr val="11688B"/>
                </a:solidFill>
              </a:rPr>
              <a:t>. Donec maximus </a:t>
            </a:r>
            <a:r>
              <a:rPr lang="en-GB" sz="2200" b="0" spc="0" err="1">
                <a:solidFill>
                  <a:srgbClr val="11688B"/>
                </a:solidFill>
              </a:rPr>
              <a:t>finibus</a:t>
            </a:r>
            <a:r>
              <a:rPr lang="en-GB" sz="2200" b="0" spc="0">
                <a:solidFill>
                  <a:srgbClr val="11688B"/>
                </a:solidFill>
              </a:rPr>
              <a:t> ipsum </a:t>
            </a:r>
            <a:r>
              <a:rPr lang="en-GB" sz="2200" b="0" spc="0" err="1">
                <a:solidFill>
                  <a:srgbClr val="11688B"/>
                </a:solidFill>
              </a:rPr>
              <a:t>sed</a:t>
            </a:r>
            <a:r>
              <a:rPr lang="en-GB" sz="2200" b="0" spc="0">
                <a:solidFill>
                  <a:srgbClr val="11688B"/>
                </a:solidFill>
              </a:rPr>
              <a:t> </a:t>
            </a:r>
            <a:r>
              <a:rPr lang="en-GB" sz="2200" b="0" spc="0" err="1">
                <a:solidFill>
                  <a:srgbClr val="11688B"/>
                </a:solidFill>
              </a:rPr>
              <a:t>mattis</a:t>
            </a:r>
            <a:r>
              <a:rPr lang="en-GB" sz="2200" b="0" spc="0">
                <a:solidFill>
                  <a:srgbClr val="11688B"/>
                </a:solidFill>
              </a:rPr>
              <a:t>. </a:t>
            </a:r>
            <a:r>
              <a:rPr lang="en-GB" sz="2200" b="0" spc="0" err="1">
                <a:solidFill>
                  <a:srgbClr val="11688B"/>
                </a:solidFill>
              </a:rPr>
              <a:t>Quisque</a:t>
            </a:r>
            <a:r>
              <a:rPr lang="en-GB" sz="2200" b="0" spc="0">
                <a:solidFill>
                  <a:srgbClr val="11688B"/>
                </a:solidFill>
              </a:rPr>
              <a:t> </a:t>
            </a:r>
            <a:r>
              <a:rPr lang="en-GB" sz="2200" b="0" spc="0" err="1">
                <a:solidFill>
                  <a:srgbClr val="11688B"/>
                </a:solidFill>
              </a:rPr>
              <a:t>laoreet</a:t>
            </a:r>
            <a:r>
              <a:rPr lang="en-GB" sz="2200" b="0" spc="0">
                <a:solidFill>
                  <a:srgbClr val="11688B"/>
                </a:solidFill>
              </a:rPr>
              <a:t> pharetra </a:t>
            </a:r>
            <a:r>
              <a:rPr lang="en-GB" sz="2200" b="0" spc="0" err="1">
                <a:solidFill>
                  <a:srgbClr val="11688B"/>
                </a:solidFill>
              </a:rPr>
              <a:t>bibendum</a:t>
            </a:r>
            <a:r>
              <a:rPr lang="en-GB" sz="2200" b="0" spc="0">
                <a:solidFill>
                  <a:srgbClr val="11688B"/>
                </a:solidFill>
              </a:rPr>
              <a:t>. </a:t>
            </a:r>
            <a:r>
              <a:rPr lang="en-GB" sz="2200" b="0" spc="0" err="1">
                <a:solidFill>
                  <a:srgbClr val="11688B"/>
                </a:solidFill>
              </a:rPr>
              <a:t>Nulla</a:t>
            </a:r>
            <a:r>
              <a:rPr lang="en-GB" sz="2200" b="0" spc="0">
                <a:solidFill>
                  <a:srgbClr val="11688B"/>
                </a:solidFill>
              </a:rPr>
              <a:t> ipsum </a:t>
            </a:r>
            <a:r>
              <a:rPr lang="en-GB" sz="2200" b="0" spc="0" err="1">
                <a:solidFill>
                  <a:srgbClr val="11688B"/>
                </a:solidFill>
              </a:rPr>
              <a:t>neque</a:t>
            </a:r>
            <a:r>
              <a:rPr lang="en-GB" sz="2200" b="0" spc="0">
                <a:solidFill>
                  <a:srgbClr val="11688B"/>
                </a:solidFill>
              </a:rPr>
              <a:t>, </a:t>
            </a:r>
            <a:r>
              <a:rPr lang="en-GB" sz="2200" b="0" spc="0" err="1">
                <a:solidFill>
                  <a:srgbClr val="11688B"/>
                </a:solidFill>
              </a:rPr>
              <a:t>molestie</a:t>
            </a:r>
            <a:r>
              <a:rPr lang="en-GB" sz="2200" b="0" spc="0">
                <a:solidFill>
                  <a:srgbClr val="11688B"/>
                </a:solidFill>
              </a:rPr>
              <a:t> at </a:t>
            </a:r>
            <a:r>
              <a:rPr lang="en-GB" sz="2200" b="0" spc="0" err="1">
                <a:solidFill>
                  <a:srgbClr val="11688B"/>
                </a:solidFill>
              </a:rPr>
              <a:t>elementum</a:t>
            </a:r>
            <a:r>
              <a:rPr lang="en-GB" sz="2200" b="0" spc="0">
                <a:solidFill>
                  <a:srgbClr val="11688B"/>
                </a:solidFill>
              </a:rPr>
              <a:t> </a:t>
            </a:r>
            <a:r>
              <a:rPr lang="en-GB" sz="2200" b="0" spc="0" err="1">
                <a:solidFill>
                  <a:srgbClr val="11688B"/>
                </a:solidFill>
              </a:rPr>
              <a:t>laoreet</a:t>
            </a:r>
            <a:r>
              <a:rPr lang="en-GB" sz="2200" b="0" spc="0">
                <a:solidFill>
                  <a:srgbClr val="11688B"/>
                </a:solidFill>
              </a:rPr>
              <a:t>, </a:t>
            </a:r>
            <a:r>
              <a:rPr lang="en-GB" sz="2200" b="0" spc="0" err="1">
                <a:solidFill>
                  <a:srgbClr val="11688B"/>
                </a:solidFill>
              </a:rPr>
              <a:t>porttitor</a:t>
            </a:r>
            <a:r>
              <a:rPr lang="en-GB" sz="2200" b="0" spc="0">
                <a:solidFill>
                  <a:srgbClr val="11688B"/>
                </a:solidFill>
              </a:rPr>
              <a:t> </a:t>
            </a:r>
            <a:r>
              <a:rPr lang="en-GB" sz="2200" b="0" spc="0" err="1">
                <a:solidFill>
                  <a:srgbClr val="11688B"/>
                </a:solidFill>
              </a:rPr>
              <a:t>nec</a:t>
            </a:r>
            <a:r>
              <a:rPr lang="en-GB" sz="2200" b="0" spc="0">
                <a:solidFill>
                  <a:srgbClr val="11688B"/>
                </a:solidFill>
              </a:rPr>
              <a:t> est. Aenean </a:t>
            </a:r>
            <a:r>
              <a:rPr lang="en-GB" sz="2200" b="0" spc="0" err="1">
                <a:solidFill>
                  <a:srgbClr val="11688B"/>
                </a:solidFill>
              </a:rPr>
              <a:t>eget</a:t>
            </a:r>
            <a:r>
              <a:rPr lang="en-GB" sz="2200" b="0" spc="0">
                <a:solidFill>
                  <a:srgbClr val="11688B"/>
                </a:solidFill>
              </a:rPr>
              <a:t> </a:t>
            </a:r>
            <a:r>
              <a:rPr lang="en-GB" sz="2200" b="0" spc="0" err="1">
                <a:solidFill>
                  <a:srgbClr val="11688B"/>
                </a:solidFill>
              </a:rPr>
              <a:t>sem</a:t>
            </a:r>
            <a:r>
              <a:rPr lang="en-GB" sz="2200" b="0" spc="0">
                <a:solidFill>
                  <a:srgbClr val="11688B"/>
                </a:solidFill>
              </a:rPr>
              <a:t> </a:t>
            </a:r>
            <a:r>
              <a:rPr lang="en-GB" sz="2200" b="0" spc="0" err="1">
                <a:solidFill>
                  <a:srgbClr val="11688B"/>
                </a:solidFill>
              </a:rPr>
              <a:t>eget</a:t>
            </a:r>
            <a:r>
              <a:rPr lang="en-GB" sz="2200" b="0" spc="0">
                <a:solidFill>
                  <a:srgbClr val="11688B"/>
                </a:solidFill>
              </a:rPr>
              <a:t> nisi </a:t>
            </a:r>
            <a:r>
              <a:rPr lang="en-GB" sz="2200" b="0" spc="0" err="1">
                <a:solidFill>
                  <a:srgbClr val="11688B"/>
                </a:solidFill>
              </a:rPr>
              <a:t>molestie</a:t>
            </a:r>
            <a:r>
              <a:rPr lang="en-GB" sz="2200" b="0" spc="0">
                <a:solidFill>
                  <a:srgbClr val="11688B"/>
                </a:solidFill>
              </a:rPr>
              <a:t> </a:t>
            </a:r>
            <a:r>
              <a:rPr lang="en-GB" sz="2200" b="0" spc="0" err="1">
                <a:solidFill>
                  <a:srgbClr val="11688B"/>
                </a:solidFill>
              </a:rPr>
              <a:t>interdum</a:t>
            </a:r>
            <a:r>
              <a:rPr lang="en-GB" sz="2200" b="0" spc="0">
                <a:solidFill>
                  <a:srgbClr val="11688B"/>
                </a:solidFill>
              </a:rPr>
              <a:t> et </a:t>
            </a:r>
            <a:r>
              <a:rPr lang="en-GB" sz="2200" b="0" spc="0" err="1">
                <a:solidFill>
                  <a:srgbClr val="11688B"/>
                </a:solidFill>
              </a:rPr>
              <a:t>ut</a:t>
            </a:r>
            <a:r>
              <a:rPr lang="en-GB" sz="2200" b="0" spc="0">
                <a:solidFill>
                  <a:srgbClr val="11688B"/>
                </a:solidFill>
              </a:rPr>
              <a:t> </a:t>
            </a:r>
            <a:r>
              <a:rPr lang="en-GB" sz="2200" b="0" spc="0" err="1">
                <a:solidFill>
                  <a:srgbClr val="11688B"/>
                </a:solidFill>
              </a:rPr>
              <a:t>nulla</a:t>
            </a:r>
            <a:r>
              <a:rPr lang="en-GB" sz="2200" b="0" spc="0">
                <a:solidFill>
                  <a:srgbClr val="11688B"/>
                </a:solidFill>
              </a:rPr>
              <a:t>. Ut </a:t>
            </a:r>
            <a:r>
              <a:rPr lang="en-GB" sz="2200" b="0" spc="0" err="1">
                <a:solidFill>
                  <a:srgbClr val="11688B"/>
                </a:solidFill>
              </a:rPr>
              <a:t>tristique</a:t>
            </a:r>
            <a:r>
              <a:rPr lang="en-GB" sz="2200" b="0" spc="0">
                <a:solidFill>
                  <a:srgbClr val="11688B"/>
                </a:solidFill>
              </a:rPr>
              <a:t>, </a:t>
            </a:r>
            <a:r>
              <a:rPr lang="en-GB" sz="2200" b="0" spc="0" err="1">
                <a:solidFill>
                  <a:srgbClr val="11688B"/>
                </a:solidFill>
              </a:rPr>
              <a:t>leo</a:t>
            </a:r>
            <a:r>
              <a:rPr lang="en-GB" sz="2200" b="0" spc="0">
                <a:solidFill>
                  <a:srgbClr val="11688B"/>
                </a:solidFill>
              </a:rPr>
              <a:t> </a:t>
            </a:r>
            <a:r>
              <a:rPr lang="en-GB" sz="2200" b="0" spc="0" err="1">
                <a:solidFill>
                  <a:srgbClr val="11688B"/>
                </a:solidFill>
              </a:rPr>
              <a:t>eu</a:t>
            </a:r>
            <a:r>
              <a:rPr lang="en-GB" sz="2200" b="0" spc="0">
                <a:solidFill>
                  <a:srgbClr val="11688B"/>
                </a:solidFill>
              </a:rPr>
              <a:t> fermentum </a:t>
            </a:r>
            <a:r>
              <a:rPr lang="en-GB" sz="2200" b="0" spc="0" err="1">
                <a:solidFill>
                  <a:srgbClr val="11688B"/>
                </a:solidFill>
              </a:rPr>
              <a:t>blandit</a:t>
            </a:r>
            <a:r>
              <a:rPr lang="en-GB" sz="2200" b="0" spc="0">
                <a:solidFill>
                  <a:srgbClr val="11688B"/>
                </a:solidFill>
              </a:rPr>
              <a:t>, </a:t>
            </a:r>
            <a:r>
              <a:rPr lang="en-GB" sz="2200" b="0" spc="0" err="1">
                <a:solidFill>
                  <a:srgbClr val="11688B"/>
                </a:solidFill>
              </a:rPr>
              <a:t>diam</a:t>
            </a:r>
            <a:r>
              <a:rPr lang="en-GB" sz="2200" b="0" spc="0">
                <a:solidFill>
                  <a:srgbClr val="11688B"/>
                </a:solidFill>
              </a:rPr>
              <a:t> mi </a:t>
            </a:r>
            <a:r>
              <a:rPr lang="en-GB" sz="2200" b="0" spc="0" err="1">
                <a:solidFill>
                  <a:srgbClr val="11688B"/>
                </a:solidFill>
              </a:rPr>
              <a:t>varius</a:t>
            </a:r>
            <a:r>
              <a:rPr lang="en-GB" sz="2200" b="0" spc="0">
                <a:solidFill>
                  <a:srgbClr val="11688B"/>
                </a:solidFill>
              </a:rPr>
              <a:t> </a:t>
            </a:r>
            <a:r>
              <a:rPr lang="en-GB" sz="2200" b="0" spc="0" err="1">
                <a:solidFill>
                  <a:srgbClr val="11688B"/>
                </a:solidFill>
              </a:rPr>
              <a:t>odio</a:t>
            </a:r>
            <a:r>
              <a:rPr lang="en-GB" sz="2200" b="0" spc="0">
                <a:solidFill>
                  <a:srgbClr val="11688B"/>
                </a:solidFill>
              </a:rPr>
              <a:t>, </a:t>
            </a:r>
            <a:r>
              <a:rPr lang="en-GB" sz="2200" b="0" spc="0" err="1">
                <a:solidFill>
                  <a:srgbClr val="11688B"/>
                </a:solidFill>
              </a:rPr>
              <a:t>sed</a:t>
            </a:r>
            <a:r>
              <a:rPr lang="en-GB" sz="2200" b="0" spc="0">
                <a:solidFill>
                  <a:srgbClr val="11688B"/>
                </a:solidFill>
              </a:rPr>
              <a:t> </a:t>
            </a:r>
            <a:r>
              <a:rPr lang="en-GB" sz="2200" b="0" spc="0" err="1">
                <a:solidFill>
                  <a:srgbClr val="11688B"/>
                </a:solidFill>
              </a:rPr>
              <a:t>sagittis</a:t>
            </a:r>
            <a:r>
              <a:rPr lang="en-GB" sz="2200" b="0" spc="0">
                <a:solidFill>
                  <a:srgbClr val="11688B"/>
                </a:solidFill>
              </a:rPr>
              <a:t> </a:t>
            </a:r>
            <a:r>
              <a:rPr lang="en-GB" sz="2200" b="0" spc="0" err="1">
                <a:solidFill>
                  <a:srgbClr val="11688B"/>
                </a:solidFill>
              </a:rPr>
              <a:t>augue</a:t>
            </a:r>
            <a:r>
              <a:rPr lang="en-GB" sz="2200" b="0" spc="0">
                <a:solidFill>
                  <a:srgbClr val="11688B"/>
                </a:solidFill>
              </a:rPr>
              <a:t> ex ac </a:t>
            </a:r>
            <a:r>
              <a:rPr lang="en-GB" sz="2200" b="0" spc="0" err="1">
                <a:solidFill>
                  <a:srgbClr val="11688B"/>
                </a:solidFill>
              </a:rPr>
              <a:t>turpis</a:t>
            </a:r>
            <a:r>
              <a:rPr lang="en-GB" sz="2200" b="0" spc="0">
                <a:solidFill>
                  <a:srgbClr val="11688B"/>
                </a:solidFill>
              </a:rPr>
              <a:t>. </a:t>
            </a:r>
            <a:r>
              <a:rPr lang="en-GB" sz="2200" b="0" spc="0" err="1">
                <a:solidFill>
                  <a:srgbClr val="11688B"/>
                </a:solidFill>
              </a:rPr>
              <a:t>Etiam</a:t>
            </a:r>
            <a:r>
              <a:rPr lang="en-GB" sz="2200" b="0" spc="0">
                <a:solidFill>
                  <a:srgbClr val="11688B"/>
                </a:solidFill>
              </a:rPr>
              <a:t> gravida </a:t>
            </a:r>
            <a:r>
              <a:rPr lang="en-GB" sz="2200" b="0" spc="0" err="1">
                <a:solidFill>
                  <a:srgbClr val="11688B"/>
                </a:solidFill>
              </a:rPr>
              <a:t>sed</a:t>
            </a:r>
            <a:r>
              <a:rPr lang="en-GB" sz="2200" b="0" spc="0">
                <a:solidFill>
                  <a:srgbClr val="11688B"/>
                </a:solidFill>
              </a:rPr>
              <a:t> </a:t>
            </a:r>
            <a:r>
              <a:rPr lang="en-GB" sz="2200" b="0" spc="0" err="1">
                <a:solidFill>
                  <a:srgbClr val="11688B"/>
                </a:solidFill>
              </a:rPr>
              <a:t>justo</a:t>
            </a:r>
            <a:r>
              <a:rPr lang="en-GB" sz="2200" b="0" spc="0">
                <a:solidFill>
                  <a:srgbClr val="11688B"/>
                </a:solidFill>
              </a:rPr>
              <a:t> at </a:t>
            </a:r>
            <a:r>
              <a:rPr lang="en-GB" sz="2200" b="0" spc="0" err="1">
                <a:solidFill>
                  <a:srgbClr val="11688B"/>
                </a:solidFill>
              </a:rPr>
              <a:t>mattis</a:t>
            </a:r>
            <a:r>
              <a:rPr lang="en-GB" sz="2200" b="0" spc="0">
                <a:solidFill>
                  <a:srgbClr val="11688B"/>
                </a:solidFill>
              </a:rPr>
              <a:t>. Integer </a:t>
            </a:r>
            <a:r>
              <a:rPr lang="en-GB" sz="2200" b="0" spc="0" err="1">
                <a:solidFill>
                  <a:srgbClr val="11688B"/>
                </a:solidFill>
              </a:rPr>
              <a:t>interdum</a:t>
            </a:r>
            <a:r>
              <a:rPr lang="en-GB" sz="2200" b="0" spc="0">
                <a:solidFill>
                  <a:srgbClr val="11688B"/>
                </a:solidFill>
              </a:rPr>
              <a:t> </a:t>
            </a:r>
            <a:r>
              <a:rPr lang="en-GB" sz="2200" b="0" spc="0" err="1">
                <a:solidFill>
                  <a:srgbClr val="11688B"/>
                </a:solidFill>
              </a:rPr>
              <a:t>nisl</a:t>
            </a:r>
            <a:r>
              <a:rPr lang="en-GB" sz="2200" b="0" spc="0">
                <a:solidFill>
                  <a:srgbClr val="11688B"/>
                </a:solidFill>
              </a:rPr>
              <a:t> </a:t>
            </a:r>
            <a:r>
              <a:rPr lang="en-GB" sz="2200" b="0" spc="0" err="1">
                <a:solidFill>
                  <a:srgbClr val="11688B"/>
                </a:solidFill>
              </a:rPr>
              <a:t>justo</a:t>
            </a:r>
            <a:r>
              <a:rPr lang="en-GB" sz="2200" b="0" spc="0">
                <a:solidFill>
                  <a:srgbClr val="11688B"/>
                </a:solidFill>
              </a:rPr>
              <a:t>, id </a:t>
            </a:r>
            <a:r>
              <a:rPr lang="en-GB" sz="2200" b="0" spc="0" err="1">
                <a:solidFill>
                  <a:srgbClr val="11688B"/>
                </a:solidFill>
              </a:rPr>
              <a:t>vehicula</a:t>
            </a:r>
            <a:r>
              <a:rPr lang="en-GB" sz="2200" b="0" spc="0">
                <a:solidFill>
                  <a:srgbClr val="11688B"/>
                </a:solidFill>
              </a:rPr>
              <a:t> </a:t>
            </a:r>
            <a:r>
              <a:rPr lang="en-GB" sz="2200" b="0" spc="0" err="1">
                <a:solidFill>
                  <a:srgbClr val="11688B"/>
                </a:solidFill>
              </a:rPr>
              <a:t>elit</a:t>
            </a:r>
            <a:r>
              <a:rPr lang="en-GB" sz="2200" b="0" spc="0">
                <a:solidFill>
                  <a:srgbClr val="11688B"/>
                </a:solidFill>
              </a:rPr>
              <a:t> </a:t>
            </a:r>
            <a:r>
              <a:rPr lang="en-GB" sz="2200" b="0" spc="0" err="1">
                <a:solidFill>
                  <a:srgbClr val="11688B"/>
                </a:solidFill>
              </a:rPr>
              <a:t>vehicula</a:t>
            </a:r>
            <a:r>
              <a:rPr lang="en-GB" sz="2200" b="0" spc="0">
                <a:solidFill>
                  <a:srgbClr val="11688B"/>
                </a:solidFill>
              </a:rPr>
              <a:t> non.</a:t>
            </a:r>
          </a:p>
        </p:txBody>
      </p:sp>
      <p:sp>
        <p:nvSpPr>
          <p:cNvPr id="46" name="Rounded Rectangle">
            <a:extLst>
              <a:ext uri="{FF2B5EF4-FFF2-40B4-BE49-F238E27FC236}">
                <a16:creationId xmlns:a16="http://schemas.microsoft.com/office/drawing/2014/main" id="{BABB3EA3-451C-0E4F-B5A1-BDA8ACD4DCAA}"/>
              </a:ext>
            </a:extLst>
          </p:cNvPr>
          <p:cNvSpPr/>
          <p:nvPr userDrawn="1"/>
        </p:nvSpPr>
        <p:spPr>
          <a:xfrm>
            <a:off x="2685289" y="2361256"/>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7" name="Author and Date">
            <a:extLst>
              <a:ext uri="{FF2B5EF4-FFF2-40B4-BE49-F238E27FC236}">
                <a16:creationId xmlns:a16="http://schemas.microsoft.com/office/drawing/2014/main" id="{67C33774-F30F-8E43-86CB-0E3823F5D050}"/>
              </a:ext>
            </a:extLst>
          </p:cNvPr>
          <p:cNvSpPr txBox="1">
            <a:spLocks noGrp="1"/>
          </p:cNvSpPr>
          <p:nvPr>
            <p:ph type="body" sz="quarter" idx="22" hasCustomPrompt="1"/>
          </p:nvPr>
        </p:nvSpPr>
        <p:spPr>
          <a:xfrm>
            <a:off x="2727501" y="2426178"/>
            <a:ext cx="2235367" cy="347930"/>
          </a:xfrm>
          <a:prstGeom prst="rect">
            <a:avLst/>
          </a:prstGeom>
        </p:spPr>
        <p:txBody>
          <a:bodyPr lIns="45719" tIns="45719" rIns="45719" bIns="45719"/>
          <a:lstStyle>
            <a:lvl1pPr marL="0" indent="0" algn="ctr" defTabSz="825500">
              <a:lnSpc>
                <a:spcPct val="100000"/>
              </a:lnSpc>
              <a:spcBef>
                <a:spcPts val="0"/>
              </a:spcBef>
              <a:buSzTx/>
              <a:buNone/>
              <a:defRPr sz="2000" b="1">
                <a:solidFill>
                  <a:schemeClr val="bg1"/>
                </a:solidFill>
              </a:defRPr>
            </a:lvl1pPr>
          </a:lstStyle>
          <a:p>
            <a:r>
              <a:rPr lang="en-GB"/>
              <a:t>Call out</a:t>
            </a:r>
            <a:endParaRPr/>
          </a:p>
        </p:txBody>
      </p:sp>
    </p:spTree>
    <p:extLst>
      <p:ext uri="{BB962C8B-B14F-4D97-AF65-F5344CB8AC3E}">
        <p14:creationId xmlns:p14="http://schemas.microsoft.com/office/powerpoint/2010/main" val="379374271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5.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688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208DC3-41ED-9EC0-4AB1-9B7FD9F390AE}"/>
              </a:ext>
            </a:extLst>
          </p:cNvPr>
          <p:cNvSpPr/>
          <p:nvPr userDrawn="1"/>
        </p:nvSpPr>
        <p:spPr>
          <a:xfrm>
            <a:off x="0" y="0"/>
            <a:ext cx="24384000" cy="13716000"/>
          </a:xfrm>
          <a:prstGeom prst="rect">
            <a:avLst/>
          </a:prstGeom>
          <a:blipFill dpi="0" rotWithShape="1">
            <a:blip r:embed="rId5">
              <a:alphaModFix amt="73864"/>
            </a:blip>
            <a:srcRect/>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3343313A-4571-0149-68B5-291B2457CB66}"/>
              </a:ext>
            </a:extLst>
          </p:cNvPr>
          <p:cNvSpPr/>
          <p:nvPr userDrawn="1"/>
        </p:nvSpPr>
        <p:spPr>
          <a:xfrm>
            <a:off x="0" y="0"/>
            <a:ext cx="24384000" cy="13716000"/>
          </a:xfrm>
          <a:prstGeom prst="rect">
            <a:avLst/>
          </a:prstGeom>
          <a:gradFill flip="none" rotWithShape="1">
            <a:gsLst>
              <a:gs pos="100000">
                <a:schemeClr val="accent1">
                  <a:lumMod val="5000"/>
                  <a:lumOff val="95000"/>
                  <a:alpha val="0"/>
                </a:schemeClr>
              </a:gs>
              <a:gs pos="14000">
                <a:srgbClr val="11688B"/>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0" name="Group 9">
            <a:extLst>
              <a:ext uri="{FF2B5EF4-FFF2-40B4-BE49-F238E27FC236}">
                <a16:creationId xmlns:a16="http://schemas.microsoft.com/office/drawing/2014/main" id="{32F29BEA-D3A6-CA02-08BA-333E5F0E63E6}"/>
              </a:ext>
            </a:extLst>
          </p:cNvPr>
          <p:cNvGrpSpPr/>
          <p:nvPr userDrawn="1"/>
        </p:nvGrpSpPr>
        <p:grpSpPr>
          <a:xfrm>
            <a:off x="-359335" y="11853008"/>
            <a:ext cx="23709391" cy="1739900"/>
            <a:chOff x="-341405" y="6100456"/>
            <a:chExt cx="23709391" cy="859474"/>
          </a:xfrm>
        </p:grpSpPr>
        <p:sp>
          <p:nvSpPr>
            <p:cNvPr id="5" name="TextBox 4">
              <a:extLst>
                <a:ext uri="{FF2B5EF4-FFF2-40B4-BE49-F238E27FC236}">
                  <a16:creationId xmlns:a16="http://schemas.microsoft.com/office/drawing/2014/main" id="{9DAD810D-5E83-A92A-ACF6-C77380D88A1B}"/>
                </a:ext>
              </a:extLst>
            </p:cNvPr>
            <p:cNvSpPr txBox="1"/>
            <p:nvPr userDrawn="1"/>
          </p:nvSpPr>
          <p:spPr>
            <a:xfrm>
              <a:off x="-341405" y="6100456"/>
              <a:ext cx="22364685" cy="859474"/>
            </a:xfrm>
            <a:prstGeom prst="rect">
              <a:avLst/>
            </a:prstGeom>
            <a:ln w="12700">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8" name="Straight Connector 7">
              <a:extLst>
                <a:ext uri="{FF2B5EF4-FFF2-40B4-BE49-F238E27FC236}">
                  <a16:creationId xmlns:a16="http://schemas.microsoft.com/office/drawing/2014/main" id="{9F9B885A-1445-906C-DFFD-5F023706FAF5}"/>
                </a:ext>
              </a:extLst>
            </p:cNvPr>
            <p:cNvCxnSpPr/>
            <p:nvPr userDrawn="1"/>
          </p:nvCxnSpPr>
          <p:spPr>
            <a:xfrm>
              <a:off x="1003301" y="6185828"/>
              <a:ext cx="2236468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pic>
        <p:nvPicPr>
          <p:cNvPr id="2" name="Picture 1">
            <a:extLst>
              <a:ext uri="{FF2B5EF4-FFF2-40B4-BE49-F238E27FC236}">
                <a16:creationId xmlns:a16="http://schemas.microsoft.com/office/drawing/2014/main" id="{7F00FDEB-BBB8-CA28-9B8A-57BB2BD3E168}"/>
              </a:ext>
            </a:extLst>
          </p:cNvPr>
          <p:cNvPicPr>
            <a:picLocks noChangeAspect="1"/>
          </p:cNvPicPr>
          <p:nvPr userDrawn="1"/>
        </p:nvPicPr>
        <p:blipFill>
          <a:blip r:embed="rId6"/>
          <a:stretch>
            <a:fillRect/>
          </a:stretch>
        </p:blipFill>
        <p:spPr>
          <a:xfrm>
            <a:off x="19336056" y="12512448"/>
            <a:ext cx="4014000" cy="840029"/>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4" r:id="rId2"/>
    <p:sldLayoutId id="2147483651" r:id="rId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1688B"/>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264F616-7F7F-C9F0-7E6E-CAC0FF0052B0}"/>
              </a:ext>
            </a:extLst>
          </p:cNvPr>
          <p:cNvSpPr/>
          <p:nvPr userDrawn="1"/>
        </p:nvSpPr>
        <p:spPr>
          <a:xfrm>
            <a:off x="-7550028" y="5664321"/>
            <a:ext cx="16103358" cy="16103358"/>
          </a:xfrm>
          <a:prstGeom prst="ellipse">
            <a:avLst/>
          </a:prstGeom>
          <a:blipFill>
            <a:blip r:embed="rId4"/>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3951AEF5-D603-DECF-FBC7-5B7AC4ED8498}"/>
              </a:ext>
            </a:extLst>
          </p:cNvPr>
          <p:cNvSpPr/>
          <p:nvPr userDrawn="1"/>
        </p:nvSpPr>
        <p:spPr>
          <a:xfrm>
            <a:off x="0" y="0"/>
            <a:ext cx="24384000" cy="13716000"/>
          </a:xfrm>
          <a:prstGeom prst="rect">
            <a:avLst/>
          </a:prstGeom>
          <a:solidFill>
            <a:srgbClr val="11688B">
              <a:alpha val="7795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4" name="Group 3">
            <a:extLst>
              <a:ext uri="{FF2B5EF4-FFF2-40B4-BE49-F238E27FC236}">
                <a16:creationId xmlns:a16="http://schemas.microsoft.com/office/drawing/2014/main" id="{E9E2BA17-BC7A-7A1B-542B-DA5D72E88D5B}"/>
              </a:ext>
            </a:extLst>
          </p:cNvPr>
          <p:cNvGrpSpPr/>
          <p:nvPr userDrawn="1"/>
        </p:nvGrpSpPr>
        <p:grpSpPr>
          <a:xfrm>
            <a:off x="794505" y="12249173"/>
            <a:ext cx="22364685" cy="1739900"/>
            <a:chOff x="1003301" y="6185828"/>
            <a:chExt cx="22364685" cy="859474"/>
          </a:xfrm>
        </p:grpSpPr>
        <p:sp>
          <p:nvSpPr>
            <p:cNvPr id="5" name="TextBox 4">
              <a:extLst>
                <a:ext uri="{FF2B5EF4-FFF2-40B4-BE49-F238E27FC236}">
                  <a16:creationId xmlns:a16="http://schemas.microsoft.com/office/drawing/2014/main" id="{7036E806-00DB-BB71-5766-EC417DFF2A48}"/>
                </a:ext>
              </a:extLst>
            </p:cNvPr>
            <p:cNvSpPr txBox="1"/>
            <p:nvPr userDrawn="1"/>
          </p:nvSpPr>
          <p:spPr>
            <a:xfrm>
              <a:off x="1003301" y="6185828"/>
              <a:ext cx="22364685" cy="859474"/>
            </a:xfrm>
            <a:prstGeom prst="rect">
              <a:avLst/>
            </a:prstGeom>
            <a:ln w="12700">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8" name="Straight Connector 7">
              <a:extLst>
                <a:ext uri="{FF2B5EF4-FFF2-40B4-BE49-F238E27FC236}">
                  <a16:creationId xmlns:a16="http://schemas.microsoft.com/office/drawing/2014/main" id="{094A394C-AB26-7423-95F0-87F7DB77B5A7}"/>
                </a:ext>
              </a:extLst>
            </p:cNvPr>
            <p:cNvCxnSpPr/>
            <p:nvPr userDrawn="1"/>
          </p:nvCxnSpPr>
          <p:spPr>
            <a:xfrm>
              <a:off x="1003301" y="6185828"/>
              <a:ext cx="2236468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pic>
        <p:nvPicPr>
          <p:cNvPr id="7" name="Picture 6">
            <a:extLst>
              <a:ext uri="{FF2B5EF4-FFF2-40B4-BE49-F238E27FC236}">
                <a16:creationId xmlns:a16="http://schemas.microsoft.com/office/drawing/2014/main" id="{6AA57DAE-E409-869C-8D56-DD74AFF35603}"/>
              </a:ext>
            </a:extLst>
          </p:cNvPr>
          <p:cNvPicPr>
            <a:picLocks noChangeAspect="1"/>
          </p:cNvPicPr>
          <p:nvPr userDrawn="1"/>
        </p:nvPicPr>
        <p:blipFill>
          <a:blip r:embed="rId5"/>
          <a:stretch>
            <a:fillRect/>
          </a:stretch>
        </p:blipFill>
        <p:spPr>
          <a:xfrm>
            <a:off x="19105590" y="12443527"/>
            <a:ext cx="4053600" cy="848316"/>
          </a:xfrm>
          <a:prstGeom prst="rect">
            <a:avLst/>
          </a:prstGeom>
        </p:spPr>
      </p:pic>
    </p:spTree>
    <p:extLst>
      <p:ext uri="{BB962C8B-B14F-4D97-AF65-F5344CB8AC3E}">
        <p14:creationId xmlns:p14="http://schemas.microsoft.com/office/powerpoint/2010/main" val="1409277926"/>
      </p:ext>
    </p:extLst>
  </p:cSld>
  <p:clrMap bg1="lt1" tx1="dk1" bg2="lt2" tx2="dk2" accent1="accent1" accent2="accent2" accent3="accent3" accent4="accent4" accent5="accent5" accent6="accent6" hlink="hlink" folHlink="folHlink"/>
  <p:sldLayoutIdLst>
    <p:sldLayoutId id="2147483653" r:id="rId1"/>
    <p:sldLayoutId id="2147483655" r:id="rId2"/>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3AF5E5A-4A58-F7AA-C802-DF98A39D774C}"/>
              </a:ext>
            </a:extLst>
          </p:cNvPr>
          <p:cNvSpPr/>
          <p:nvPr userDrawn="1"/>
        </p:nvSpPr>
        <p:spPr>
          <a:xfrm rot="293630">
            <a:off x="-2068060" y="3222137"/>
            <a:ext cx="9540242" cy="8352197"/>
          </a:xfrm>
          <a:prstGeom prst="ellipse">
            <a:avLst/>
          </a:prstGeom>
          <a:blipFill dpi="0" rotWithShape="1">
            <a:blip r:embed="rId6">
              <a:alphaModFix amt="21000"/>
            </a:blip>
            <a:srcRect/>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C0B40714-AD9D-85FA-CD82-8970FD361CDB}"/>
              </a:ext>
            </a:extLst>
          </p:cNvPr>
          <p:cNvSpPr txBox="1"/>
          <p:nvPr userDrawn="1"/>
        </p:nvSpPr>
        <p:spPr>
          <a:xfrm>
            <a:off x="1003300" y="11923001"/>
            <a:ext cx="22364685" cy="1739900"/>
          </a:xfrm>
          <a:prstGeom prst="rect">
            <a:avLst/>
          </a:prstGeom>
          <a:ln w="12700">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8" name="Straight Connector 7">
            <a:extLst>
              <a:ext uri="{FF2B5EF4-FFF2-40B4-BE49-F238E27FC236}">
                <a16:creationId xmlns:a16="http://schemas.microsoft.com/office/drawing/2014/main" id="{F52D3FEB-A20B-5347-6B4E-0410FD96F363}"/>
              </a:ext>
            </a:extLst>
          </p:cNvPr>
          <p:cNvCxnSpPr/>
          <p:nvPr userDrawn="1"/>
        </p:nvCxnSpPr>
        <p:spPr>
          <a:xfrm>
            <a:off x="1003301" y="11966047"/>
            <a:ext cx="22364685" cy="0"/>
          </a:xfrm>
          <a:prstGeom prst="line">
            <a:avLst/>
          </a:prstGeom>
          <a:noFill/>
          <a:ln w="25400" cap="flat">
            <a:solidFill>
              <a:srgbClr val="126A8D"/>
            </a:solidFill>
            <a:prstDash val="solid"/>
            <a:miter lim="4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A3BF0983-BB76-2B61-8A1B-9D732E29196A}"/>
              </a:ext>
            </a:extLst>
          </p:cNvPr>
          <p:cNvPicPr>
            <a:picLocks noChangeAspect="1"/>
          </p:cNvPicPr>
          <p:nvPr userDrawn="1"/>
        </p:nvPicPr>
        <p:blipFill>
          <a:blip r:embed="rId7"/>
          <a:stretch>
            <a:fillRect/>
          </a:stretch>
        </p:blipFill>
        <p:spPr>
          <a:xfrm>
            <a:off x="19314386" y="12368793"/>
            <a:ext cx="4053600" cy="848316"/>
          </a:xfrm>
          <a:prstGeom prst="rect">
            <a:avLst/>
          </a:prstGeom>
        </p:spPr>
      </p:pic>
      <p:sp>
        <p:nvSpPr>
          <p:cNvPr id="2" name="Oval 1">
            <a:extLst>
              <a:ext uri="{FF2B5EF4-FFF2-40B4-BE49-F238E27FC236}">
                <a16:creationId xmlns:a16="http://schemas.microsoft.com/office/drawing/2014/main" id="{B3C30CB5-112A-457D-DA89-1C138F6144DE}"/>
              </a:ext>
            </a:extLst>
          </p:cNvPr>
          <p:cNvSpPr/>
          <p:nvPr userDrawn="1"/>
        </p:nvSpPr>
        <p:spPr>
          <a:xfrm rot="293630">
            <a:off x="19843082" y="-594776"/>
            <a:ext cx="6259909" cy="5480363"/>
          </a:xfrm>
          <a:prstGeom prst="ellipse">
            <a:avLst/>
          </a:prstGeom>
          <a:blipFill dpi="0" rotWithShape="1">
            <a:blip r:embed="rId6">
              <a:alphaModFix amt="21000"/>
            </a:blip>
            <a:srcRect/>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30054217"/>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59" r:id="rId3"/>
    <p:sldLayoutId id="2147483661" r:id="rId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49A14F-997D-9CBE-66E9-AA422FB82D5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95FA68-767D-533D-4584-103C0CDCE692}"/>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E6E342-A420-1220-4C5A-16A233576DE9}"/>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82000"/>
                  </a:schemeClr>
                </a:solidFill>
              </a:defRPr>
            </a:lvl1pPr>
          </a:lstStyle>
          <a:p>
            <a:fld id="{947580CB-C69F-4A4F-AC53-E1775C8629CC}" type="datetimeFigureOut">
              <a:rPr lang="en-GB" smtClean="0"/>
              <a:t>14/05/2025</a:t>
            </a:fld>
            <a:endParaRPr lang="en-GB"/>
          </a:p>
        </p:txBody>
      </p:sp>
      <p:sp>
        <p:nvSpPr>
          <p:cNvPr id="5" name="Footer Placeholder 4">
            <a:extLst>
              <a:ext uri="{FF2B5EF4-FFF2-40B4-BE49-F238E27FC236}">
                <a16:creationId xmlns:a16="http://schemas.microsoft.com/office/drawing/2014/main" id="{390048EB-9C0A-1A4D-F2E3-676CC886BF94}"/>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7A91D84-7E8B-D834-2120-E65ACCF588A0}"/>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82000"/>
                  </a:schemeClr>
                </a:solidFill>
              </a:defRPr>
            </a:lvl1pPr>
          </a:lstStyle>
          <a:p>
            <a:fld id="{75431772-482F-40C0-A118-D7F0BAA3B329}" type="slidenum">
              <a:rPr lang="en-GB" smtClean="0"/>
              <a:t>‹#›</a:t>
            </a:fld>
            <a:endParaRPr lang="en-GB"/>
          </a:p>
        </p:txBody>
      </p:sp>
    </p:spTree>
    <p:extLst>
      <p:ext uri="{BB962C8B-B14F-4D97-AF65-F5344CB8AC3E}">
        <p14:creationId xmlns:p14="http://schemas.microsoft.com/office/powerpoint/2010/main" val="29110258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F9E2E-0C7A-9A65-6B2C-FAE53993EC50}"/>
              </a:ext>
            </a:extLst>
          </p:cNvPr>
          <p:cNvSpPr>
            <a:spLocks noGrp="1"/>
          </p:cNvSpPr>
          <p:nvPr>
            <p:ph type="title"/>
          </p:nvPr>
        </p:nvSpPr>
        <p:spPr>
          <a:xfrm>
            <a:off x="647700" y="914400"/>
            <a:ext cx="21602700" cy="1028700"/>
          </a:xfrm>
          <a:prstGeom prst="rect">
            <a:avLst/>
          </a:prstGeom>
        </p:spPr>
        <p:txBody>
          <a:bodyPr vert="horz" lIns="0" tIns="0" rIns="0" bIns="0" rtlCol="0" anchor="t">
            <a:noAutofit/>
          </a:bodyPr>
          <a:lstStyle/>
          <a:p>
            <a:r>
              <a:rPr lang="en-GB"/>
              <a:t>Click to edit Master title style</a:t>
            </a:r>
          </a:p>
        </p:txBody>
      </p:sp>
      <p:sp>
        <p:nvSpPr>
          <p:cNvPr id="3" name="Text Placeholder 2">
            <a:extLst>
              <a:ext uri="{FF2B5EF4-FFF2-40B4-BE49-F238E27FC236}">
                <a16:creationId xmlns:a16="http://schemas.microsoft.com/office/drawing/2014/main" id="{F58A6BB7-A27C-15DC-4980-18FFD4C1668F}"/>
              </a:ext>
            </a:extLst>
          </p:cNvPr>
          <p:cNvSpPr>
            <a:spLocks noGrp="1"/>
          </p:cNvSpPr>
          <p:nvPr>
            <p:ph type="body" idx="1"/>
          </p:nvPr>
        </p:nvSpPr>
        <p:spPr>
          <a:xfrm>
            <a:off x="647700" y="3086100"/>
            <a:ext cx="21602700" cy="9267825"/>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6281843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defRPr sz="5100" b="1">
          <a:solidFill>
            <a:schemeClr val="tx1"/>
          </a:solidFill>
          <a:latin typeface="Segoe UI" panose="020B0502040204020203" pitchFamily="34" charset="0"/>
          <a:ea typeface="+mj-ea"/>
          <a:cs typeface="Segoe UI" panose="020B0502040204020203" pitchFamily="34" charset="0"/>
        </a:defRPr>
      </a:lvl1pPr>
    </p:titleStyle>
    <p:bodyStyle>
      <a:lvl1pPr marL="0">
        <a:defRPr sz="2550" b="1">
          <a:solidFill>
            <a:schemeClr val="tx1"/>
          </a:solidFill>
          <a:latin typeface="Segoe UI" panose="020B0502040204020203" pitchFamily="34" charset="0"/>
          <a:ea typeface="+mn-ea"/>
          <a:cs typeface="Segoe UI" panose="020B0502040204020203" pitchFamily="34" charset="0"/>
        </a:defRPr>
      </a:lvl1pPr>
      <a:lvl2pPr marL="454820" indent="-428625">
        <a:buFont typeface="Arial" panose="020B0604020202020204" pitchFamily="34" charset="0"/>
        <a:buChar char="•"/>
        <a:tabLst/>
        <a:defRPr sz="2550">
          <a:solidFill>
            <a:schemeClr val="tx1"/>
          </a:solidFill>
          <a:latin typeface="Segoe UI" panose="020B0502040204020203" pitchFamily="34" charset="0"/>
          <a:ea typeface="+mn-ea"/>
          <a:cs typeface="Segoe UI" panose="020B0502040204020203" pitchFamily="34" charset="0"/>
        </a:defRPr>
      </a:lvl2pPr>
      <a:lvl3pPr marL="823913" indent="-342900">
        <a:buFont typeface="System Font Regular"/>
        <a:buChar char="-"/>
        <a:tabLst/>
        <a:defRPr sz="2550">
          <a:solidFill>
            <a:schemeClr val="tx1"/>
          </a:solidFill>
          <a:latin typeface="Segoe UI" panose="020B0502040204020203" pitchFamily="34" charset="0"/>
          <a:ea typeface="+mn-ea"/>
          <a:cs typeface="Segoe UI" panose="020B0502040204020203" pitchFamily="34" charset="0"/>
        </a:defRPr>
      </a:lvl3pPr>
      <a:lvl4pPr marL="1221582" indent="-426245">
        <a:buFont typeface="System Font Regular"/>
        <a:buChar char="-"/>
        <a:tabLst/>
        <a:defRPr sz="2550">
          <a:solidFill>
            <a:schemeClr val="tx1"/>
          </a:solidFill>
          <a:latin typeface="Segoe UI" panose="020B0502040204020203" pitchFamily="34" charset="0"/>
          <a:ea typeface="+mn-ea"/>
          <a:cs typeface="Segoe UI" panose="020B0502040204020203" pitchFamily="34" charset="0"/>
        </a:defRPr>
      </a:lvl4pPr>
      <a:lvl5pPr marL="1533525" indent="-426245">
        <a:buFont typeface="System Font Regular"/>
        <a:buChar char="-"/>
        <a:tabLst/>
        <a:defRPr sz="2550">
          <a:solidFill>
            <a:schemeClr val="tx1"/>
          </a:solidFill>
          <a:latin typeface="Segoe UI" panose="020B0502040204020203" pitchFamily="34" charset="0"/>
          <a:ea typeface="+mn-ea"/>
          <a:cs typeface="Segoe UI" panose="020B0502040204020203" pitchFamily="34" charset="0"/>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1296">
          <p15:clr>
            <a:srgbClr val="F26B43"/>
          </p15:clr>
        </p15:guide>
        <p15:guide id="3" pos="9968">
          <p15:clr>
            <a:srgbClr val="F26B43"/>
          </p15:clr>
        </p15:guide>
        <p15:guide id="4" orient="horz" pos="369">
          <p15:clr>
            <a:srgbClr val="F26B43"/>
          </p15:clr>
        </p15:guide>
        <p15:guide id="5" orient="horz" pos="51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51.svg"/><Relationship Id="rId7"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image" Target="../media/image21.svg"/><Relationship Id="rId5" Type="http://schemas.openxmlformats.org/officeDocument/2006/relationships/image" Target="../media/image53.svg"/><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4.png"/><Relationship Id="rId7" Type="http://schemas.openxmlformats.org/officeDocument/2006/relationships/image" Target="../media/image50.png"/><Relationship Id="rId12" Type="http://schemas.openxmlformats.org/officeDocument/2006/relationships/image" Target="../media/image60.svg"/><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slide" Target="slide16.xml"/><Relationship Id="rId4" Type="http://schemas.openxmlformats.org/officeDocument/2006/relationships/image" Target="../media/image55.sv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2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slide" Target="slide12.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1.pn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6.png"/><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svg"/><Relationship Id="rId7"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svg"/><Relationship Id="rId2"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21.svg"/><Relationship Id="rId4" Type="http://schemas.openxmlformats.org/officeDocument/2006/relationships/image" Target="../media/image3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id="{833EF429-F6F3-CB98-E0AD-C36DB91FC709}"/>
              </a:ext>
            </a:extLst>
          </p:cNvPr>
          <p:cNvPicPr>
            <a:picLocks noChangeAspect="1"/>
          </p:cNvPicPr>
          <p:nvPr/>
        </p:nvPicPr>
        <p:blipFill>
          <a:blip r:embed="rId3">
            <a:extLst>
              <a:ext uri="{28A0092B-C50C-407E-A947-70E740481C1C}">
                <a14:useLocalDpi xmlns:a14="http://schemas.microsoft.com/office/drawing/2010/main" val="0"/>
              </a:ext>
            </a:extLst>
          </a:blip>
          <a:srcRect l="16558" r="16558"/>
          <a:stretch/>
        </p:blipFill>
        <p:spPr>
          <a:xfrm>
            <a:off x="12484167" y="-2874265"/>
            <a:ext cx="13523049" cy="13520933"/>
          </a:xfrm>
          <a:prstGeom prst="ellipse">
            <a:avLst/>
          </a:prstGeom>
        </p:spPr>
      </p:pic>
      <p:sp>
        <p:nvSpPr>
          <p:cNvPr id="10" name="Title 9">
            <a:extLst>
              <a:ext uri="{FF2B5EF4-FFF2-40B4-BE49-F238E27FC236}">
                <a16:creationId xmlns:a16="http://schemas.microsoft.com/office/drawing/2014/main" id="{9D724715-FAF0-2E45-966D-DFC60A4EA290}"/>
              </a:ext>
            </a:extLst>
          </p:cNvPr>
          <p:cNvSpPr>
            <a:spLocks noGrp="1"/>
          </p:cNvSpPr>
          <p:nvPr>
            <p:ph type="title"/>
          </p:nvPr>
        </p:nvSpPr>
        <p:spPr>
          <a:xfrm>
            <a:off x="2514345" y="5001709"/>
            <a:ext cx="8709467" cy="4500879"/>
          </a:xfrm>
        </p:spPr>
        <p:txBody>
          <a:bodyPr/>
          <a:lstStyle/>
          <a:p>
            <a:r>
              <a:rPr lang="en-US" dirty="0"/>
              <a:t>Idiopathic Multicentric Castleman Disease (</a:t>
            </a:r>
            <a:r>
              <a:rPr lang="en-US" dirty="0" err="1"/>
              <a:t>iMCD</a:t>
            </a:r>
            <a:r>
              <a:rPr lang="en-US" dirty="0"/>
              <a:t>)</a:t>
            </a:r>
          </a:p>
        </p:txBody>
      </p:sp>
      <p:cxnSp>
        <p:nvCxnSpPr>
          <p:cNvPr id="5" name="Straight Connector 4">
            <a:extLst>
              <a:ext uri="{FF2B5EF4-FFF2-40B4-BE49-F238E27FC236}">
                <a16:creationId xmlns:a16="http://schemas.microsoft.com/office/drawing/2014/main" id="{E22122D1-09E2-E2CB-291D-2B6E2A4D096B}"/>
              </a:ext>
            </a:extLst>
          </p:cNvPr>
          <p:cNvCxnSpPr>
            <a:cxnSpLocks/>
          </p:cNvCxnSpPr>
          <p:nvPr/>
        </p:nvCxnSpPr>
        <p:spPr>
          <a:xfrm>
            <a:off x="2514345" y="4532244"/>
            <a:ext cx="8655679" cy="0"/>
          </a:xfrm>
          <a:prstGeom prst="line">
            <a:avLst/>
          </a:prstGeom>
          <a:noFill/>
          <a:ln w="41275" cap="flat">
            <a:solidFill>
              <a:schemeClr val="bg1"/>
            </a:solidFill>
            <a:prstDash val="sysDot"/>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B7C4BC95-C962-B020-04F2-FF8EF7D6626B}"/>
              </a:ext>
            </a:extLst>
          </p:cNvPr>
          <p:cNvCxnSpPr>
            <a:cxnSpLocks/>
          </p:cNvCxnSpPr>
          <p:nvPr/>
        </p:nvCxnSpPr>
        <p:spPr>
          <a:xfrm>
            <a:off x="2514345" y="9732157"/>
            <a:ext cx="8633080" cy="0"/>
          </a:xfrm>
          <a:prstGeom prst="line">
            <a:avLst/>
          </a:prstGeom>
          <a:noFill/>
          <a:ln w="41275" cap="flat">
            <a:solidFill>
              <a:schemeClr val="bg1"/>
            </a:solidFill>
            <a:prstDash val="sysDot"/>
            <a:miter lim="400000"/>
          </a:ln>
          <a:effectLst/>
          <a:sp3d/>
        </p:spPr>
        <p:style>
          <a:lnRef idx="0">
            <a:scrgbClr r="0" g="0" b="0"/>
          </a:lnRef>
          <a:fillRef idx="0">
            <a:scrgbClr r="0" g="0" b="0"/>
          </a:fillRef>
          <a:effectRef idx="0">
            <a:scrgbClr r="0" g="0" b="0"/>
          </a:effectRef>
          <a:fontRef idx="none"/>
        </p:style>
      </p:cxnSp>
      <p:sp>
        <p:nvSpPr>
          <p:cNvPr id="13" name="Text Placeholder 3">
            <a:extLst>
              <a:ext uri="{FF2B5EF4-FFF2-40B4-BE49-F238E27FC236}">
                <a16:creationId xmlns:a16="http://schemas.microsoft.com/office/drawing/2014/main" id="{31F96E92-7DAD-51EE-192F-129344F89F7D}"/>
              </a:ext>
            </a:extLst>
          </p:cNvPr>
          <p:cNvSpPr>
            <a:spLocks noGrp="1"/>
          </p:cNvSpPr>
          <p:nvPr>
            <p:ph type="body" sz="quarter" idx="21"/>
          </p:nvPr>
        </p:nvSpPr>
        <p:spPr>
          <a:xfrm>
            <a:off x="978444" y="12074897"/>
            <a:ext cx="16431015" cy="1604517"/>
          </a:xfrm>
        </p:spPr>
        <p:txBody>
          <a:bodyPr lIns="45719" tIns="45719" rIns="45719" bIns="45719" anchor="t"/>
          <a:lstStyle/>
          <a:p>
            <a:pPr algn="l" fontAlgn="base"/>
            <a:r>
              <a:rPr lang="en-GB" sz="1700" dirty="0"/>
              <a:t>This material is developed by </a:t>
            </a:r>
            <a:r>
              <a:rPr lang="en-GB" sz="1700" dirty="0" err="1"/>
              <a:t>Recordati</a:t>
            </a:r>
            <a:r>
              <a:rPr lang="en-GB" sz="1700" dirty="0"/>
              <a:t> Rare Diseases and is intended for use by healthcare professionals only. For more information, please contact us at: </a:t>
            </a:r>
            <a:br>
              <a:rPr lang="en-GB" sz="1700" dirty="0"/>
            </a:br>
            <a:r>
              <a:rPr lang="en-GB" sz="1700" dirty="0"/>
              <a:t>Email: </a:t>
            </a:r>
            <a:r>
              <a:rPr lang="en-GB" sz="1700" dirty="0" err="1"/>
              <a:t>RRDUnitedKingdominfo@recordati.com</a:t>
            </a:r>
            <a:r>
              <a:rPr lang="en-GB" sz="1700" dirty="0"/>
              <a:t> Mailing address: </a:t>
            </a:r>
            <a:r>
              <a:rPr lang="en-GB" sz="1700" dirty="0" err="1"/>
              <a:t>Recordati</a:t>
            </a:r>
            <a:r>
              <a:rPr lang="en-GB" sz="1700" dirty="0"/>
              <a:t> UK Ltd. Breakspear Park, Breakspear Way, Hemel Hempstead HP2 4TZ, United Kingdom Company reg no: 09329429.</a:t>
            </a:r>
          </a:p>
          <a:p>
            <a:endParaRPr lang="en-GB" sz="1700" dirty="0"/>
          </a:p>
          <a:p>
            <a:r>
              <a:rPr lang="en-GB" sz="1700" dirty="0"/>
              <a:t>IE-SYL-0094</a:t>
            </a:r>
            <a:br>
              <a:rPr lang="en-GB" sz="1700" dirty="0"/>
            </a:br>
            <a:r>
              <a:rPr lang="en-US" sz="1700" dirty="0"/>
              <a:t>May 2025</a:t>
            </a:r>
          </a:p>
        </p:txBody>
      </p:sp>
      <p:sp>
        <p:nvSpPr>
          <p:cNvPr id="4" name="Text Placeholder 3">
            <a:extLst>
              <a:ext uri="{FF2B5EF4-FFF2-40B4-BE49-F238E27FC236}">
                <a16:creationId xmlns:a16="http://schemas.microsoft.com/office/drawing/2014/main" id="{1EB5137F-7E0E-83F4-A3BF-CA7BB3E078A9}"/>
              </a:ext>
            </a:extLst>
          </p:cNvPr>
          <p:cNvSpPr txBox="1">
            <a:spLocks/>
          </p:cNvSpPr>
          <p:nvPr/>
        </p:nvSpPr>
        <p:spPr>
          <a:xfrm>
            <a:off x="978444" y="128016"/>
            <a:ext cx="12651292" cy="589160"/>
          </a:xfrm>
          <a:prstGeom prst="rect">
            <a:avLst/>
          </a:prstGeom>
        </p:spPr>
        <p:txBody>
          <a:bodyPr lIns="45719" tIns="45719" rIns="45719" bIns="45719" anchor="t"/>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150" dirty="0"/>
              <a:t>Prescribing and adverse event reporting information can be found on the last page of this document. </a:t>
            </a:r>
            <a:br>
              <a:rPr lang="en-GB" sz="2150" dirty="0"/>
            </a:br>
            <a:r>
              <a:rPr lang="en-GB" sz="2150" dirty="0"/>
              <a:t>This is intended to be viewed as an electronic document and should not be printed</a:t>
            </a:r>
            <a:endParaRPr lang="en-US" sz="2150" dirty="0"/>
          </a:p>
        </p:txBody>
      </p:sp>
    </p:spTree>
    <p:extLst>
      <p:ext uri="{BB962C8B-B14F-4D97-AF65-F5344CB8AC3E}">
        <p14:creationId xmlns:p14="http://schemas.microsoft.com/office/powerpoint/2010/main" val="192336901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05FCC-4FC5-FF99-DBA5-1357E8F52B64}"/>
              </a:ext>
            </a:extLst>
          </p:cNvPr>
          <p:cNvSpPr txBox="1"/>
          <p:nvPr/>
        </p:nvSpPr>
        <p:spPr>
          <a:xfrm>
            <a:off x="1703982" y="5016424"/>
            <a:ext cx="10954184" cy="3518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lvl="0" indent="-457200" algn="l" defTabSz="2438338"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An uninhibited dysregulation of human IL-6 (hIL-6)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is a pathological driver of idiopathic Multicentric Castleman Disease (iMCD) in some patients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1,2</a:t>
            </a:r>
          </a:p>
          <a:p>
            <a:pPr marR="0" lvl="0" algn="l" defTabSz="2438338" rtl="0" eaLnBrk="1" fontAlgn="auto" latinLnBrk="0" hangingPunct="0">
              <a:lnSpc>
                <a:spcPct val="100000"/>
              </a:lnSpc>
              <a:spcBef>
                <a:spcPts val="0"/>
              </a:spcBef>
              <a:spcAft>
                <a:spcPts val="120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514350" marR="0" lvl="0" indent="-514350" algn="l" defTabSz="2438338"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In severe cases, a life-threatening cytokine storm</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can occur, followed by organ failure and death</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96403" y="1826098"/>
            <a:ext cx="13583272"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Human IL-6 is a critical driver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of iMCD in some patients</a:t>
            </a: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02 Pathogenesis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CRP, </a:t>
            </a:r>
            <a:r>
              <a:rPr lang="en-US" sz="2000" dirty="0"/>
              <a:t>c-reactive protein; </a:t>
            </a:r>
            <a:r>
              <a:rPr lang="en-US" sz="2000" b="1" dirty="0"/>
              <a:t>DVT,</a:t>
            </a:r>
            <a:r>
              <a:rPr lang="en-US" sz="2000" dirty="0"/>
              <a:t> deep vein thrombosis; </a:t>
            </a:r>
            <a:r>
              <a:rPr lang="en-US" sz="2000" b="1" dirty="0"/>
              <a:t>ESR, </a:t>
            </a:r>
            <a:r>
              <a:rPr lang="en-GB" sz="2000" dirty="0" err="1"/>
              <a:t>eythrocyte</a:t>
            </a:r>
            <a:r>
              <a:rPr lang="en-GB" sz="2000" dirty="0"/>
              <a:t> sedimentation rate; </a:t>
            </a:r>
            <a:r>
              <a:rPr lang="en-US" sz="2000" b="1" dirty="0"/>
              <a:t>hIL-6</a:t>
            </a:r>
            <a:r>
              <a:rPr lang="en-US" sz="2000" dirty="0"/>
              <a:t>, human interleukin 6; </a:t>
            </a:r>
            <a:br>
              <a:rPr lang="en-US" sz="2000" dirty="0"/>
            </a:br>
            <a:r>
              <a:rPr lang="en-US" sz="2000" b="1" dirty="0"/>
              <a:t>IgG,</a:t>
            </a:r>
            <a:r>
              <a:rPr lang="en-US" sz="2000" dirty="0"/>
              <a:t> immunoglobulin G; </a:t>
            </a:r>
            <a:r>
              <a:rPr lang="en-US" sz="2000" b="1" dirty="0"/>
              <a:t>iMCD</a:t>
            </a:r>
            <a:r>
              <a:rPr lang="en-US" sz="2000" dirty="0"/>
              <a:t>, idiopathic Multicentric Castleman Disease; </a:t>
            </a:r>
            <a:r>
              <a:rPr lang="en-US" sz="2000" b="1" dirty="0"/>
              <a:t>VEGF</a:t>
            </a:r>
            <a:r>
              <a:rPr lang="en-US" sz="2000" dirty="0"/>
              <a:t>, </a:t>
            </a:r>
            <a:r>
              <a:rPr lang="en-GB" sz="2000" dirty="0"/>
              <a:t>vascular endothelial growth factor.</a:t>
            </a:r>
            <a:endParaRPr lang="en-US" sz="2000" dirty="0"/>
          </a:p>
          <a:p>
            <a:r>
              <a:rPr lang="en-GB" sz="2000" b="1" dirty="0"/>
              <a:t>References: </a:t>
            </a:r>
            <a:r>
              <a:rPr lang="en-US" sz="2000" b="1" dirty="0"/>
              <a:t>1</a:t>
            </a:r>
            <a:r>
              <a:rPr lang="en-US" sz="2000" dirty="0"/>
              <a:t>. van Rhee F, </a:t>
            </a:r>
            <a:r>
              <a:rPr lang="en-US" sz="2000" i="1" dirty="0"/>
              <a:t>et al. Blood. </a:t>
            </a:r>
            <a:r>
              <a:rPr lang="en-US" sz="2000" dirty="0"/>
              <a:t>2018; 132: 2115–25. </a:t>
            </a:r>
            <a:r>
              <a:rPr lang="en-US" sz="2000" b="1" dirty="0"/>
              <a:t>2. </a:t>
            </a:r>
            <a:r>
              <a:rPr lang="en-US" sz="2000" dirty="0"/>
              <a:t>van Rhee F, </a:t>
            </a:r>
            <a:r>
              <a:rPr lang="en-US" sz="2000" i="1" dirty="0"/>
              <a:t>et al. Clinical Advances in </a:t>
            </a:r>
            <a:r>
              <a:rPr lang="en-US" sz="2000" i="1" dirty="0" err="1"/>
              <a:t>Haematology</a:t>
            </a:r>
            <a:r>
              <a:rPr lang="en-US" sz="2000" i="1" dirty="0"/>
              <a:t> &amp; Oncology</a:t>
            </a:r>
            <a:r>
              <a:rPr lang="en-US" sz="2000" dirty="0"/>
              <a:t>. 2010; 8: 486–98.</a:t>
            </a:r>
            <a:endParaRPr lang="en-GB" sz="2000" dirty="0"/>
          </a:p>
        </p:txBody>
      </p:sp>
      <p:grpSp>
        <p:nvGrpSpPr>
          <p:cNvPr id="2" name="Group 1">
            <a:extLst>
              <a:ext uri="{FF2B5EF4-FFF2-40B4-BE49-F238E27FC236}">
                <a16:creationId xmlns:a16="http://schemas.microsoft.com/office/drawing/2014/main" id="{8EF6F642-77CE-89C6-E1D7-50FA38ABD566}"/>
              </a:ext>
            </a:extLst>
          </p:cNvPr>
          <p:cNvGrpSpPr/>
          <p:nvPr/>
        </p:nvGrpSpPr>
        <p:grpSpPr>
          <a:xfrm>
            <a:off x="13595902" y="3064957"/>
            <a:ext cx="9792736" cy="7586084"/>
            <a:chOff x="13595902" y="2939454"/>
            <a:chExt cx="9792736" cy="7586084"/>
          </a:xfrm>
        </p:grpSpPr>
        <p:sp>
          <p:nvSpPr>
            <p:cNvPr id="5" name="Rectangle 4">
              <a:extLst>
                <a:ext uri="{FF2B5EF4-FFF2-40B4-BE49-F238E27FC236}">
                  <a16:creationId xmlns:a16="http://schemas.microsoft.com/office/drawing/2014/main" id="{2E2DBDC1-F6DA-0A9E-843D-4FAA0196CFD6}"/>
                </a:ext>
              </a:extLst>
            </p:cNvPr>
            <p:cNvSpPr/>
            <p:nvPr/>
          </p:nvSpPr>
          <p:spPr>
            <a:xfrm>
              <a:off x="13595902" y="2939454"/>
              <a:ext cx="9792736" cy="584775"/>
            </a:xfrm>
            <a:prstGeom prst="rect">
              <a:avLst/>
            </a:prstGeom>
          </p:spPr>
          <p:txBody>
            <a:bodyPr wrap="square">
              <a:spAutoFit/>
            </a:bodyPr>
            <a:lstStyle/>
            <a:p>
              <a:r>
                <a:rPr lang="en-US" sz="3200" b="1" dirty="0">
                  <a:solidFill>
                    <a:srgbClr val="11688B"/>
                  </a:solidFill>
                </a:rPr>
                <a:t>Increased hIL-6 activity</a:t>
              </a:r>
            </a:p>
          </p:txBody>
        </p:sp>
        <p:sp>
          <p:nvSpPr>
            <p:cNvPr id="6" name="TextBox 5">
              <a:extLst>
                <a:ext uri="{FF2B5EF4-FFF2-40B4-BE49-F238E27FC236}">
                  <a16:creationId xmlns:a16="http://schemas.microsoft.com/office/drawing/2014/main" id="{D71DED61-918C-FD86-B026-0B5FF25E25B3}"/>
                </a:ext>
              </a:extLst>
            </p:cNvPr>
            <p:cNvSpPr txBox="1"/>
            <p:nvPr/>
          </p:nvSpPr>
          <p:spPr>
            <a:xfrm>
              <a:off x="13668091" y="10145947"/>
              <a:ext cx="83724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Adapted from van Rhee </a:t>
              </a:r>
              <a:r>
                <a:rPr lang="en-GB" sz="1800" i="1" dirty="0">
                  <a:solidFill>
                    <a:srgbClr val="11688B"/>
                  </a:solidFill>
                </a:rPr>
                <a:t>et al, </a:t>
              </a:r>
              <a:r>
                <a:rPr lang="en-GB" sz="1800" dirty="0">
                  <a:solidFill>
                    <a:srgbClr val="11688B"/>
                  </a:solidFill>
                </a:rPr>
                <a:t>2010.</a:t>
              </a:r>
              <a:endParaRPr kumimoji="0" lang="en-US" sz="1800" b="0" u="none" strike="noStrike" cap="none" spc="0" normalizeH="0" baseline="30000" dirty="0">
                <a:ln>
                  <a:noFill/>
                </a:ln>
                <a:solidFill>
                  <a:srgbClr val="11688B"/>
                </a:solidFill>
                <a:effectLst/>
                <a:uFillTx/>
                <a:latin typeface="+mn-lt"/>
                <a:ea typeface="+mn-ea"/>
                <a:cs typeface="+mn-cs"/>
                <a:sym typeface="Helvetica Neue"/>
              </a:endParaRPr>
            </a:p>
          </p:txBody>
        </p:sp>
        <p:sp>
          <p:nvSpPr>
            <p:cNvPr id="21" name="Rounded Rectangle 20">
              <a:extLst>
                <a:ext uri="{FF2B5EF4-FFF2-40B4-BE49-F238E27FC236}">
                  <a16:creationId xmlns:a16="http://schemas.microsoft.com/office/drawing/2014/main" id="{F8FD9E70-38B7-9BE5-CA34-D604DBD2D6A0}"/>
                </a:ext>
              </a:extLst>
            </p:cNvPr>
            <p:cNvSpPr/>
            <p:nvPr/>
          </p:nvSpPr>
          <p:spPr>
            <a:xfrm>
              <a:off x="13595903" y="4812907"/>
              <a:ext cx="2137810" cy="1620000"/>
            </a:xfrm>
            <a:prstGeom prst="roundRect">
              <a:avLst>
                <a:gd name="adj" fmla="val 7936"/>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ounded Rectangle 21">
              <a:extLst>
                <a:ext uri="{FF2B5EF4-FFF2-40B4-BE49-F238E27FC236}">
                  <a16:creationId xmlns:a16="http://schemas.microsoft.com/office/drawing/2014/main" id="{EF6B4436-0AC0-53EA-DDDA-47C16DBC30BF}"/>
                </a:ext>
              </a:extLst>
            </p:cNvPr>
            <p:cNvSpPr/>
            <p:nvPr/>
          </p:nvSpPr>
          <p:spPr>
            <a:xfrm>
              <a:off x="16147545" y="4812907"/>
              <a:ext cx="2137810" cy="1620000"/>
            </a:xfrm>
            <a:prstGeom prst="roundRect">
              <a:avLst>
                <a:gd name="adj" fmla="val 7936"/>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Rounded Rectangle 22">
              <a:extLst>
                <a:ext uri="{FF2B5EF4-FFF2-40B4-BE49-F238E27FC236}">
                  <a16:creationId xmlns:a16="http://schemas.microsoft.com/office/drawing/2014/main" id="{DB879C21-B67D-A484-DFA7-D11EAEBFF008}"/>
                </a:ext>
              </a:extLst>
            </p:cNvPr>
            <p:cNvSpPr/>
            <p:nvPr/>
          </p:nvSpPr>
          <p:spPr>
            <a:xfrm>
              <a:off x="18699187" y="4812907"/>
              <a:ext cx="2137810" cy="1620000"/>
            </a:xfrm>
            <a:prstGeom prst="roundRect">
              <a:avLst>
                <a:gd name="adj" fmla="val 7936"/>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Rounded Rectangle 23">
              <a:extLst>
                <a:ext uri="{FF2B5EF4-FFF2-40B4-BE49-F238E27FC236}">
                  <a16:creationId xmlns:a16="http://schemas.microsoft.com/office/drawing/2014/main" id="{1C1A3F9D-A4BC-0F87-3B68-98EEFE402935}"/>
                </a:ext>
              </a:extLst>
            </p:cNvPr>
            <p:cNvSpPr/>
            <p:nvPr/>
          </p:nvSpPr>
          <p:spPr>
            <a:xfrm>
              <a:off x="21250828" y="4812907"/>
              <a:ext cx="2137810" cy="1620000"/>
            </a:xfrm>
            <a:prstGeom prst="roundRect">
              <a:avLst>
                <a:gd name="adj" fmla="val 7936"/>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TextBox 24">
              <a:extLst>
                <a:ext uri="{FF2B5EF4-FFF2-40B4-BE49-F238E27FC236}">
                  <a16:creationId xmlns:a16="http://schemas.microsoft.com/office/drawing/2014/main" id="{A199DCAD-D8BB-9306-A012-7BBEDAEE3817}"/>
                </a:ext>
              </a:extLst>
            </p:cNvPr>
            <p:cNvSpPr txBox="1"/>
            <p:nvPr/>
          </p:nvSpPr>
          <p:spPr>
            <a:xfrm>
              <a:off x="13667641" y="5017613"/>
              <a:ext cx="199433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mn-lt"/>
                  <a:ea typeface="+mn-ea"/>
                  <a:cs typeface="+mn-cs"/>
                  <a:sym typeface="Helvetica Neue"/>
                </a:rPr>
                <a:t>Increased VEGF production</a:t>
              </a:r>
            </a:p>
          </p:txBody>
        </p:sp>
        <p:sp>
          <p:nvSpPr>
            <p:cNvPr id="26" name="TextBox 25">
              <a:extLst>
                <a:ext uri="{FF2B5EF4-FFF2-40B4-BE49-F238E27FC236}">
                  <a16:creationId xmlns:a16="http://schemas.microsoft.com/office/drawing/2014/main" id="{E3FB24A9-1587-264D-63B1-5228CF8C6274}"/>
                </a:ext>
              </a:extLst>
            </p:cNvPr>
            <p:cNvSpPr txBox="1"/>
            <p:nvPr/>
          </p:nvSpPr>
          <p:spPr>
            <a:xfrm>
              <a:off x="16219282" y="5017613"/>
              <a:ext cx="199433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Plasma and B-cell overgrowth</a:t>
              </a:r>
              <a:endParaRPr kumimoji="0" lang="en-US" b="0" i="0" u="none" strike="noStrike" cap="none" spc="0" normalizeH="0" baseline="0" dirty="0">
                <a:ln>
                  <a:noFill/>
                </a:ln>
                <a:solidFill>
                  <a:schemeClr val="bg1"/>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40844EC2-0DF2-91CC-7F14-659E525C1B26}"/>
                </a:ext>
              </a:extLst>
            </p:cNvPr>
            <p:cNvSpPr txBox="1"/>
            <p:nvPr/>
          </p:nvSpPr>
          <p:spPr>
            <a:xfrm>
              <a:off x="18770924" y="5017613"/>
              <a:ext cx="199433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Increased </a:t>
              </a:r>
            </a:p>
            <a:p>
              <a:r>
                <a:rPr lang="en-US" dirty="0">
                  <a:solidFill>
                    <a:schemeClr val="bg1"/>
                  </a:solidFill>
                </a:rPr>
                <a:t>T-helper-2 cells</a:t>
              </a:r>
              <a:endParaRPr kumimoji="0" lang="en-US" b="0" i="0" u="none" strike="noStrike" cap="none" spc="0" normalizeH="0" baseline="0" dirty="0">
                <a:ln>
                  <a:noFill/>
                </a:ln>
                <a:solidFill>
                  <a:schemeClr val="bg1"/>
                </a:solidFill>
                <a:effectLst/>
                <a:uFillTx/>
                <a:latin typeface="+mn-lt"/>
                <a:ea typeface="+mn-ea"/>
                <a:cs typeface="+mn-cs"/>
                <a:sym typeface="Helvetica Neue"/>
              </a:endParaRPr>
            </a:p>
          </p:txBody>
        </p:sp>
        <p:sp>
          <p:nvSpPr>
            <p:cNvPr id="28" name="TextBox 27">
              <a:extLst>
                <a:ext uri="{FF2B5EF4-FFF2-40B4-BE49-F238E27FC236}">
                  <a16:creationId xmlns:a16="http://schemas.microsoft.com/office/drawing/2014/main" id="{E3CBDD54-0C6E-8177-E69D-6B9F279CDD27}"/>
                </a:ext>
              </a:extLst>
            </p:cNvPr>
            <p:cNvSpPr txBox="1"/>
            <p:nvPr/>
          </p:nvSpPr>
          <p:spPr>
            <a:xfrm>
              <a:off x="21322565" y="5202279"/>
              <a:ext cx="199433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1"/>
                  </a:solidFill>
                </a:rPr>
                <a:t>Inflammatory response</a:t>
              </a:r>
              <a:endParaRPr kumimoji="0" lang="en-US" b="0" i="0" u="none" strike="noStrike" cap="none" spc="0" normalizeH="0" baseline="0" dirty="0">
                <a:ln>
                  <a:noFill/>
                </a:ln>
                <a:solidFill>
                  <a:schemeClr val="bg1"/>
                </a:solidFill>
                <a:effectLst/>
                <a:uFillTx/>
                <a:latin typeface="+mn-lt"/>
                <a:ea typeface="+mn-ea"/>
                <a:cs typeface="+mn-cs"/>
                <a:sym typeface="Helvetica Neue"/>
              </a:endParaRPr>
            </a:p>
          </p:txBody>
        </p:sp>
        <p:sp>
          <p:nvSpPr>
            <p:cNvPr id="29" name="Rounded Rectangle 28">
              <a:extLst>
                <a:ext uri="{FF2B5EF4-FFF2-40B4-BE49-F238E27FC236}">
                  <a16:creationId xmlns:a16="http://schemas.microsoft.com/office/drawing/2014/main" id="{9F580313-8C99-CFD4-B345-4B4057BB9405}"/>
                </a:ext>
              </a:extLst>
            </p:cNvPr>
            <p:cNvSpPr/>
            <p:nvPr/>
          </p:nvSpPr>
          <p:spPr>
            <a:xfrm>
              <a:off x="13595903" y="7171588"/>
              <a:ext cx="2137810" cy="2772000"/>
            </a:xfrm>
            <a:prstGeom prst="roundRect">
              <a:avLst>
                <a:gd name="adj" fmla="val 7936"/>
              </a:avLst>
            </a:prstGeom>
            <a:no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ounded Rectangle 29">
              <a:extLst>
                <a:ext uri="{FF2B5EF4-FFF2-40B4-BE49-F238E27FC236}">
                  <a16:creationId xmlns:a16="http://schemas.microsoft.com/office/drawing/2014/main" id="{EDE136BA-6380-E405-FCB3-F0FA52893471}"/>
                </a:ext>
              </a:extLst>
            </p:cNvPr>
            <p:cNvSpPr/>
            <p:nvPr/>
          </p:nvSpPr>
          <p:spPr>
            <a:xfrm>
              <a:off x="16147545" y="7171588"/>
              <a:ext cx="2137810" cy="2772000"/>
            </a:xfrm>
            <a:prstGeom prst="roundRect">
              <a:avLst>
                <a:gd name="adj" fmla="val 7936"/>
              </a:avLst>
            </a:prstGeom>
            <a:no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Rounded Rectangle 30">
              <a:extLst>
                <a:ext uri="{FF2B5EF4-FFF2-40B4-BE49-F238E27FC236}">
                  <a16:creationId xmlns:a16="http://schemas.microsoft.com/office/drawing/2014/main" id="{70E4E0B3-B4E4-B44B-5DB0-D317463236BB}"/>
                </a:ext>
              </a:extLst>
            </p:cNvPr>
            <p:cNvSpPr/>
            <p:nvPr/>
          </p:nvSpPr>
          <p:spPr>
            <a:xfrm>
              <a:off x="18699187" y="7171588"/>
              <a:ext cx="2137810" cy="2772000"/>
            </a:xfrm>
            <a:prstGeom prst="roundRect">
              <a:avLst>
                <a:gd name="adj" fmla="val 7936"/>
              </a:avLst>
            </a:prstGeom>
            <a:no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Rounded Rectangle 31">
              <a:extLst>
                <a:ext uri="{FF2B5EF4-FFF2-40B4-BE49-F238E27FC236}">
                  <a16:creationId xmlns:a16="http://schemas.microsoft.com/office/drawing/2014/main" id="{81400D36-4431-974A-9250-908B07C1AF69}"/>
                </a:ext>
              </a:extLst>
            </p:cNvPr>
            <p:cNvSpPr/>
            <p:nvPr/>
          </p:nvSpPr>
          <p:spPr>
            <a:xfrm>
              <a:off x="21250828" y="7171588"/>
              <a:ext cx="2137810" cy="2772000"/>
            </a:xfrm>
            <a:prstGeom prst="roundRect">
              <a:avLst>
                <a:gd name="adj" fmla="val 7936"/>
              </a:avLst>
            </a:prstGeom>
            <a:no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6782381C-BEEA-6601-77D1-8A9BD4523399}"/>
                </a:ext>
              </a:extLst>
            </p:cNvPr>
            <p:cNvSpPr txBox="1"/>
            <p:nvPr/>
          </p:nvSpPr>
          <p:spPr>
            <a:xfrm>
              <a:off x="13667641" y="7581024"/>
              <a:ext cx="19943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11688B"/>
                  </a:solidFill>
                </a:rPr>
                <a:t>Formation of blood vessels &amp; increased blood supply to tumour</a:t>
              </a:r>
              <a:endParaRPr kumimoji="0" lang="en-US" b="0" i="0" u="none" strike="noStrike" cap="none" spc="0" normalizeH="0" baseline="0" dirty="0">
                <a:ln>
                  <a:noFill/>
                </a:ln>
                <a:solidFill>
                  <a:srgbClr val="11688B"/>
                </a:solidFill>
                <a:effectLst/>
                <a:uFillTx/>
                <a:latin typeface="+mn-lt"/>
                <a:ea typeface="+mn-ea"/>
                <a:cs typeface="+mn-cs"/>
                <a:sym typeface="Helvetica Neue"/>
              </a:endParaRPr>
            </a:p>
          </p:txBody>
        </p:sp>
        <p:sp>
          <p:nvSpPr>
            <p:cNvPr id="34" name="TextBox 33">
              <a:extLst>
                <a:ext uri="{FF2B5EF4-FFF2-40B4-BE49-F238E27FC236}">
                  <a16:creationId xmlns:a16="http://schemas.microsoft.com/office/drawing/2014/main" id="{957A6D44-67E2-EBA3-213F-F78C29F9A12A}"/>
                </a:ext>
              </a:extLst>
            </p:cNvPr>
            <p:cNvSpPr txBox="1"/>
            <p:nvPr/>
          </p:nvSpPr>
          <p:spPr>
            <a:xfrm>
              <a:off x="16219282" y="7581024"/>
              <a:ext cx="19943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11688B"/>
                  </a:solidFill>
                </a:rPr>
                <a:t>Increases size of lymph nodes, lymphoma and myeloma</a:t>
              </a:r>
              <a:endParaRPr kumimoji="0" lang="en-US" b="0" i="0" u="none" strike="noStrike" cap="none" spc="0" normalizeH="0" baseline="0" dirty="0">
                <a:ln>
                  <a:noFill/>
                </a:ln>
                <a:solidFill>
                  <a:srgbClr val="11688B"/>
                </a:solidFill>
                <a:effectLst/>
                <a:uFillTx/>
                <a:latin typeface="+mn-lt"/>
                <a:ea typeface="+mn-ea"/>
                <a:cs typeface="+mn-cs"/>
                <a:sym typeface="Helvetica Neue"/>
              </a:endParaRPr>
            </a:p>
          </p:txBody>
        </p:sp>
        <p:sp>
          <p:nvSpPr>
            <p:cNvPr id="35" name="TextBox 34">
              <a:extLst>
                <a:ext uri="{FF2B5EF4-FFF2-40B4-BE49-F238E27FC236}">
                  <a16:creationId xmlns:a16="http://schemas.microsoft.com/office/drawing/2014/main" id="{9DF75C9A-27EC-CF1E-076D-72007AD6178E}"/>
                </a:ext>
              </a:extLst>
            </p:cNvPr>
            <p:cNvSpPr txBox="1"/>
            <p:nvPr/>
          </p:nvSpPr>
          <p:spPr>
            <a:xfrm>
              <a:off x="18770924" y="7581024"/>
              <a:ext cx="19943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11688B"/>
                  </a:solidFill>
                </a:rPr>
                <a:t>Autoimmune reactions </a:t>
              </a:r>
            </a:p>
            <a:p>
              <a:r>
                <a:rPr lang="en-US" dirty="0">
                  <a:solidFill>
                    <a:srgbClr val="11688B"/>
                  </a:solidFill>
                </a:rPr>
                <a:t>&amp; auto-antibodies </a:t>
              </a:r>
            </a:p>
            <a:p>
              <a:r>
                <a:rPr lang="en-US" dirty="0">
                  <a:solidFill>
                    <a:srgbClr val="11688B"/>
                  </a:solidFill>
                </a:rPr>
                <a:t>to organs</a:t>
              </a:r>
            </a:p>
          </p:txBody>
        </p:sp>
        <p:sp>
          <p:nvSpPr>
            <p:cNvPr id="36" name="TextBox 35">
              <a:extLst>
                <a:ext uri="{FF2B5EF4-FFF2-40B4-BE49-F238E27FC236}">
                  <a16:creationId xmlns:a16="http://schemas.microsoft.com/office/drawing/2014/main" id="{4D482A39-CBE1-1DD0-6D39-A70ABAC9A823}"/>
                </a:ext>
              </a:extLst>
            </p:cNvPr>
            <p:cNvSpPr txBox="1"/>
            <p:nvPr/>
          </p:nvSpPr>
          <p:spPr>
            <a:xfrm>
              <a:off x="21322565" y="7581024"/>
              <a:ext cx="199433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rgbClr val="11688B"/>
                  </a:solidFill>
                </a:defRPr>
              </a:lvl1pPr>
            </a:lstStyle>
            <a:p>
              <a:r>
                <a:rPr lang="en-US" dirty="0"/>
                <a:t>Systemic symptoms</a:t>
              </a:r>
              <a:br>
                <a:rPr lang="en-US" dirty="0"/>
              </a:br>
              <a:r>
                <a:rPr lang="en-US" dirty="0"/>
                <a:t>(</a:t>
              </a:r>
              <a:r>
                <a:rPr lang="en-GB" dirty="0"/>
                <a:t>increased ESR, CRP, IgG, anaemia, DVT)</a:t>
              </a:r>
              <a:endParaRPr lang="en-US" dirty="0"/>
            </a:p>
          </p:txBody>
        </p:sp>
        <p:sp>
          <p:nvSpPr>
            <p:cNvPr id="37" name="Down Arrow 36">
              <a:extLst>
                <a:ext uri="{FF2B5EF4-FFF2-40B4-BE49-F238E27FC236}">
                  <a16:creationId xmlns:a16="http://schemas.microsoft.com/office/drawing/2014/main" id="{5CB22E10-324C-F200-5A4F-2FEEB80754BE}"/>
                </a:ext>
              </a:extLst>
            </p:cNvPr>
            <p:cNvSpPr/>
            <p:nvPr/>
          </p:nvSpPr>
          <p:spPr>
            <a:xfrm>
              <a:off x="18268881" y="3764878"/>
              <a:ext cx="430306" cy="504000"/>
            </a:xfrm>
            <a:prstGeom prst="downArrow">
              <a:avLst>
                <a:gd name="adj1" fmla="val 50000"/>
                <a:gd name="adj2" fmla="val 0"/>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Down Arrow 37">
              <a:extLst>
                <a:ext uri="{FF2B5EF4-FFF2-40B4-BE49-F238E27FC236}">
                  <a16:creationId xmlns:a16="http://schemas.microsoft.com/office/drawing/2014/main" id="{4141CA26-CDD7-05BF-E2A2-9265574BA3E3}"/>
                </a:ext>
              </a:extLst>
            </p:cNvPr>
            <p:cNvSpPr/>
            <p:nvPr/>
          </p:nvSpPr>
          <p:spPr>
            <a:xfrm rot="5400000">
              <a:off x="18278373" y="245654"/>
              <a:ext cx="432000" cy="7866000"/>
            </a:xfrm>
            <a:prstGeom prst="downArrow">
              <a:avLst>
                <a:gd name="adj1" fmla="val 50000"/>
                <a:gd name="adj2" fmla="val 0"/>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9" name="Down Arrow 38">
              <a:extLst>
                <a:ext uri="{FF2B5EF4-FFF2-40B4-BE49-F238E27FC236}">
                  <a16:creationId xmlns:a16="http://schemas.microsoft.com/office/drawing/2014/main" id="{9759BD9C-5266-92F7-A338-63C8F27F3FD6}"/>
                </a:ext>
              </a:extLst>
            </p:cNvPr>
            <p:cNvSpPr/>
            <p:nvPr/>
          </p:nvSpPr>
          <p:spPr>
            <a:xfrm>
              <a:off x="14449655" y="6486438"/>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Down Arrow 39">
              <a:extLst>
                <a:ext uri="{FF2B5EF4-FFF2-40B4-BE49-F238E27FC236}">
                  <a16:creationId xmlns:a16="http://schemas.microsoft.com/office/drawing/2014/main" id="{205D63CC-CEB8-C318-62FC-C6C4CCB40546}"/>
                </a:ext>
              </a:extLst>
            </p:cNvPr>
            <p:cNvSpPr/>
            <p:nvPr/>
          </p:nvSpPr>
          <p:spPr>
            <a:xfrm>
              <a:off x="17001297" y="6486438"/>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1" name="Down Arrow 40">
              <a:extLst>
                <a:ext uri="{FF2B5EF4-FFF2-40B4-BE49-F238E27FC236}">
                  <a16:creationId xmlns:a16="http://schemas.microsoft.com/office/drawing/2014/main" id="{3EB1EBF2-B84B-7142-B5CB-09D3C712CC89}"/>
                </a:ext>
              </a:extLst>
            </p:cNvPr>
            <p:cNvSpPr/>
            <p:nvPr/>
          </p:nvSpPr>
          <p:spPr>
            <a:xfrm>
              <a:off x="19540552" y="6496247"/>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Down Arrow 41">
              <a:extLst>
                <a:ext uri="{FF2B5EF4-FFF2-40B4-BE49-F238E27FC236}">
                  <a16:creationId xmlns:a16="http://schemas.microsoft.com/office/drawing/2014/main" id="{6DBA1C87-CCD4-D834-66B9-4C0731A52B35}"/>
                </a:ext>
              </a:extLst>
            </p:cNvPr>
            <p:cNvSpPr/>
            <p:nvPr/>
          </p:nvSpPr>
          <p:spPr>
            <a:xfrm>
              <a:off x="22105888" y="6486438"/>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Down Arrow 45">
              <a:extLst>
                <a:ext uri="{FF2B5EF4-FFF2-40B4-BE49-F238E27FC236}">
                  <a16:creationId xmlns:a16="http://schemas.microsoft.com/office/drawing/2014/main" id="{C7FDDC9F-E390-9110-9956-6FF38B4815A7}"/>
                </a:ext>
              </a:extLst>
            </p:cNvPr>
            <p:cNvSpPr/>
            <p:nvPr/>
          </p:nvSpPr>
          <p:spPr>
            <a:xfrm>
              <a:off x="14460046" y="4130502"/>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Down Arrow 46">
              <a:extLst>
                <a:ext uri="{FF2B5EF4-FFF2-40B4-BE49-F238E27FC236}">
                  <a16:creationId xmlns:a16="http://schemas.microsoft.com/office/drawing/2014/main" id="{7626A6DC-25C4-C27E-508F-EA8E512235E0}"/>
                </a:ext>
              </a:extLst>
            </p:cNvPr>
            <p:cNvSpPr/>
            <p:nvPr/>
          </p:nvSpPr>
          <p:spPr>
            <a:xfrm>
              <a:off x="17001297" y="4130502"/>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Down Arrow 47">
              <a:extLst>
                <a:ext uri="{FF2B5EF4-FFF2-40B4-BE49-F238E27FC236}">
                  <a16:creationId xmlns:a16="http://schemas.microsoft.com/office/drawing/2014/main" id="{75615472-72CA-F24F-6A37-F591D2AF80C0}"/>
                </a:ext>
              </a:extLst>
            </p:cNvPr>
            <p:cNvSpPr/>
            <p:nvPr/>
          </p:nvSpPr>
          <p:spPr>
            <a:xfrm>
              <a:off x="19540552" y="4140311"/>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Down Arrow 48">
              <a:extLst>
                <a:ext uri="{FF2B5EF4-FFF2-40B4-BE49-F238E27FC236}">
                  <a16:creationId xmlns:a16="http://schemas.microsoft.com/office/drawing/2014/main" id="{E3C5FB47-3B05-B24C-6372-726F81AB283F}"/>
                </a:ext>
              </a:extLst>
            </p:cNvPr>
            <p:cNvSpPr/>
            <p:nvPr/>
          </p:nvSpPr>
          <p:spPr>
            <a:xfrm>
              <a:off x="22105888" y="4130502"/>
              <a:ext cx="430306" cy="612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0" name="Rounded Rectangle 9">
            <a:extLst>
              <a:ext uri="{FF2B5EF4-FFF2-40B4-BE49-F238E27FC236}">
                <a16:creationId xmlns:a16="http://schemas.microsoft.com/office/drawing/2014/main" id="{00CA5640-84FA-C566-62B5-EFE4A5F305B2}"/>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Graphic 10" descr="Hamburger Menu Icon with solid fill">
            <a:hlinkClick r:id="rId2" action="ppaction://hlinksldjump"/>
            <a:extLst>
              <a:ext uri="{FF2B5EF4-FFF2-40B4-BE49-F238E27FC236}">
                <a16:creationId xmlns:a16="http://schemas.microsoft.com/office/drawing/2014/main" id="{B8E6EB73-7FE0-A399-4F82-8B74F132729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34694736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02 Pathogenesis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IL-6</a:t>
            </a:r>
            <a:r>
              <a:rPr lang="en-US" sz="2000" dirty="0"/>
              <a:t>, interleukin 6; </a:t>
            </a:r>
            <a:r>
              <a:rPr lang="en-US" sz="2000" b="1" dirty="0"/>
              <a:t>iMCD</a:t>
            </a:r>
            <a:r>
              <a:rPr lang="en-US" sz="2000" dirty="0"/>
              <a:t>, idiopathic Multicentric Castleman Disease; </a:t>
            </a:r>
            <a:r>
              <a:rPr lang="en-US" sz="2000" b="1" dirty="0"/>
              <a:t>mTOR</a:t>
            </a:r>
            <a:r>
              <a:rPr lang="en-US" sz="2000" dirty="0"/>
              <a:t>, mammalian target of rapamycin.</a:t>
            </a:r>
          </a:p>
          <a:p>
            <a:r>
              <a:rPr lang="en-GB" sz="2000" b="1" dirty="0"/>
              <a:t>References: </a:t>
            </a:r>
            <a:r>
              <a:rPr lang="en-US" sz="2000" b="1" dirty="0"/>
              <a:t>1</a:t>
            </a:r>
            <a:r>
              <a:rPr lang="en-US" sz="2000" dirty="0"/>
              <a:t>. </a:t>
            </a:r>
            <a:r>
              <a:rPr lang="en-US" sz="2000" dirty="0" err="1"/>
              <a:t>Dispenzieri</a:t>
            </a:r>
            <a:r>
              <a:rPr lang="en-US" sz="2000" dirty="0"/>
              <a:t> A and </a:t>
            </a:r>
            <a:r>
              <a:rPr lang="en-US" sz="2000" dirty="0" err="1"/>
              <a:t>Fajgenbaum</a:t>
            </a:r>
            <a:r>
              <a:rPr lang="en-US" sz="2000" dirty="0"/>
              <a:t> DC</a:t>
            </a:r>
            <a:r>
              <a:rPr lang="en-US" sz="2000" i="1" dirty="0"/>
              <a:t>. Blood. </a:t>
            </a:r>
            <a:r>
              <a:rPr lang="en-US" sz="2000" dirty="0"/>
              <a:t>2020; 135: 1353–64. </a:t>
            </a:r>
            <a:r>
              <a:rPr lang="en-US" sz="2000" b="1" dirty="0"/>
              <a:t>2. </a:t>
            </a:r>
            <a:r>
              <a:rPr lang="en-US" sz="2000" dirty="0"/>
              <a:t>Arenas DJ, </a:t>
            </a:r>
            <a:r>
              <a:rPr lang="en-US" sz="2000" i="1" dirty="0"/>
              <a:t>et al. Blood</a:t>
            </a:r>
            <a:r>
              <a:rPr lang="en-US" sz="2000" dirty="0"/>
              <a:t>. 2020; 135: 1673–84. </a:t>
            </a:r>
          </a:p>
        </p:txBody>
      </p:sp>
      <p:sp>
        <p:nvSpPr>
          <p:cNvPr id="7" name="TextBox 6">
            <a:extLst>
              <a:ext uri="{FF2B5EF4-FFF2-40B4-BE49-F238E27FC236}">
                <a16:creationId xmlns:a16="http://schemas.microsoft.com/office/drawing/2014/main" id="{AD518303-2313-78FC-247A-8A2325945145}"/>
              </a:ext>
            </a:extLst>
          </p:cNvPr>
          <p:cNvSpPr txBox="1"/>
          <p:nvPr/>
        </p:nvSpPr>
        <p:spPr>
          <a:xfrm>
            <a:off x="1703981" y="4998497"/>
            <a:ext cx="10972113"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For patients where IL-6 is not a driver, recent evidence suggests a key role for activated T-cells and mammalian target of rapamycin (mTOR) pathway activation in idiopathic Multicentric Castleman Disease (iMCD)</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a:p>
            <a:pPr marR="0" lvl="0" algn="l" defTabSz="2438338" rtl="0" eaLnBrk="1" fontAlgn="auto" latinLnBrk="0" hangingPunct="0">
              <a:lnSpc>
                <a:spcPct val="100000"/>
              </a:lnSpc>
              <a:spcBef>
                <a:spcPts val="0"/>
              </a:spcBef>
              <a:spcAft>
                <a:spcPts val="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While evidence suggests that the mTOR pathway may play a key role, further research is needed</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2</a:t>
            </a:r>
          </a:p>
        </p:txBody>
      </p:sp>
      <p:sp>
        <p:nvSpPr>
          <p:cNvPr id="8" name="Title 1">
            <a:extLst>
              <a:ext uri="{FF2B5EF4-FFF2-40B4-BE49-F238E27FC236}">
                <a16:creationId xmlns:a16="http://schemas.microsoft.com/office/drawing/2014/main" id="{548F0321-4741-98DA-759D-6A3A43395818}"/>
              </a:ext>
            </a:extLst>
          </p:cNvPr>
          <p:cNvSpPr txBox="1">
            <a:spLocks/>
          </p:cNvSpPr>
          <p:nvPr/>
        </p:nvSpPr>
        <p:spPr>
          <a:xfrm>
            <a:off x="1596402" y="1819973"/>
            <a:ext cx="13583273"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Activation of the mTOR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signaling pathway has been identified in iMCD</a:t>
            </a:r>
          </a:p>
        </p:txBody>
      </p:sp>
      <p:grpSp>
        <p:nvGrpSpPr>
          <p:cNvPr id="9" name="Group 8">
            <a:extLst>
              <a:ext uri="{FF2B5EF4-FFF2-40B4-BE49-F238E27FC236}">
                <a16:creationId xmlns:a16="http://schemas.microsoft.com/office/drawing/2014/main" id="{EB5954DF-0F16-32DE-6BB1-ECFCC3D054CD}"/>
              </a:ext>
            </a:extLst>
          </p:cNvPr>
          <p:cNvGrpSpPr/>
          <p:nvPr/>
        </p:nvGrpSpPr>
        <p:grpSpPr>
          <a:xfrm>
            <a:off x="14351653" y="3524076"/>
            <a:ext cx="8382841" cy="5053678"/>
            <a:chOff x="15301912" y="4707414"/>
            <a:chExt cx="7870825" cy="5053678"/>
          </a:xfrm>
        </p:grpSpPr>
        <p:sp>
          <p:nvSpPr>
            <p:cNvPr id="10" name="Rectangle 9">
              <a:extLst>
                <a:ext uri="{FF2B5EF4-FFF2-40B4-BE49-F238E27FC236}">
                  <a16:creationId xmlns:a16="http://schemas.microsoft.com/office/drawing/2014/main" id="{E5B9690D-D0F5-4AA0-D3C1-A45BAF51E848}"/>
                </a:ext>
              </a:extLst>
            </p:cNvPr>
            <p:cNvSpPr/>
            <p:nvPr/>
          </p:nvSpPr>
          <p:spPr>
            <a:xfrm>
              <a:off x="17960318" y="6960325"/>
              <a:ext cx="5212419" cy="2800767"/>
            </a:xfrm>
            <a:prstGeom prst="rect">
              <a:avLst/>
            </a:prstGeom>
          </p:spPr>
          <p:txBody>
            <a:bodyPr wrap="square">
              <a:spAutoFit/>
            </a:bodyPr>
            <a:lstStyle/>
            <a:p>
              <a:pPr algn="l"/>
              <a:r>
                <a:rPr lang="en-US" sz="4400" dirty="0">
                  <a:solidFill>
                    <a:srgbClr val="11688B"/>
                  </a:solidFill>
                </a:rPr>
                <a:t>may play a key role, however </a:t>
              </a:r>
              <a:r>
                <a:rPr lang="en-US" sz="4400" b="1" dirty="0">
                  <a:solidFill>
                    <a:srgbClr val="11688B"/>
                  </a:solidFill>
                </a:rPr>
                <a:t>more evidence is needed</a:t>
              </a:r>
              <a:r>
                <a:rPr lang="en-US" sz="4400" b="1" baseline="30000" dirty="0">
                  <a:solidFill>
                    <a:srgbClr val="11688B"/>
                  </a:solidFill>
                </a:rPr>
                <a:t>2</a:t>
              </a:r>
              <a:endParaRPr lang="en-US" sz="4400" dirty="0">
                <a:solidFill>
                  <a:srgbClr val="11688B"/>
                </a:solidFill>
              </a:endParaRPr>
            </a:p>
          </p:txBody>
        </p:sp>
        <p:pic>
          <p:nvPicPr>
            <p:cNvPr id="11" name="Graphic 10">
              <a:extLst>
                <a:ext uri="{FF2B5EF4-FFF2-40B4-BE49-F238E27FC236}">
                  <a16:creationId xmlns:a16="http://schemas.microsoft.com/office/drawing/2014/main" id="{097502E7-1015-4368-DFDA-C75D1691273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262" t="20732" r="23021" b="19583"/>
            <a:stretch/>
          </p:blipFill>
          <p:spPr>
            <a:xfrm>
              <a:off x="15301912" y="4707414"/>
              <a:ext cx="2243138" cy="2492375"/>
            </a:xfrm>
            <a:prstGeom prst="rect">
              <a:avLst/>
            </a:prstGeom>
          </p:spPr>
        </p:pic>
        <p:sp>
          <p:nvSpPr>
            <p:cNvPr id="12" name="Rectangle 11">
              <a:extLst>
                <a:ext uri="{FF2B5EF4-FFF2-40B4-BE49-F238E27FC236}">
                  <a16:creationId xmlns:a16="http://schemas.microsoft.com/office/drawing/2014/main" id="{6DDF8490-A352-8BA6-8EB8-73BD19DD1C5B}"/>
                </a:ext>
              </a:extLst>
            </p:cNvPr>
            <p:cNvSpPr/>
            <p:nvPr/>
          </p:nvSpPr>
          <p:spPr>
            <a:xfrm>
              <a:off x="17960318" y="4710033"/>
              <a:ext cx="5212419" cy="2123658"/>
            </a:xfrm>
            <a:prstGeom prst="rect">
              <a:avLst/>
            </a:prstGeom>
          </p:spPr>
          <p:txBody>
            <a:bodyPr wrap="square">
              <a:spAutoFit/>
            </a:bodyPr>
            <a:lstStyle/>
            <a:p>
              <a:pPr algn="l"/>
              <a:r>
                <a:rPr lang="en-US" sz="6600" b="1" dirty="0">
                  <a:solidFill>
                    <a:srgbClr val="11688B"/>
                  </a:solidFill>
                </a:rPr>
                <a:t>The mTOR pathway</a:t>
              </a:r>
            </a:p>
          </p:txBody>
        </p:sp>
      </p:grpSp>
      <p:sp>
        <p:nvSpPr>
          <p:cNvPr id="5" name="Rounded Rectangle 4">
            <a:extLst>
              <a:ext uri="{FF2B5EF4-FFF2-40B4-BE49-F238E27FC236}">
                <a16:creationId xmlns:a16="http://schemas.microsoft.com/office/drawing/2014/main" id="{35B57BD1-F710-CF90-84C6-55DC37333936}"/>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Graphic 5" descr="Hamburger Menu Icon with solid fill">
            <a:hlinkClick r:id="rId4" action="ppaction://hlinksldjump"/>
            <a:extLst>
              <a:ext uri="{FF2B5EF4-FFF2-40B4-BE49-F238E27FC236}">
                <a16:creationId xmlns:a16="http://schemas.microsoft.com/office/drawing/2014/main" id="{E1E29874-36CA-8149-F867-B6DAB730D10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9404813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3CC3-3EF4-940A-A1E2-44B0FA1B5F7C}"/>
              </a:ext>
            </a:extLst>
          </p:cNvPr>
          <p:cNvSpPr>
            <a:spLocks noGrp="1"/>
          </p:cNvSpPr>
          <p:nvPr>
            <p:ph type="title"/>
          </p:nvPr>
        </p:nvSpPr>
        <p:spPr/>
        <p:txBody>
          <a:bodyPr/>
          <a:lstStyle/>
          <a:p>
            <a:r>
              <a:rPr lang="en-US" dirty="0"/>
              <a:t>Diagnosis</a:t>
            </a:r>
          </a:p>
        </p:txBody>
      </p:sp>
      <p:sp>
        <p:nvSpPr>
          <p:cNvPr id="3" name="Text Placeholder 2">
            <a:extLst>
              <a:ext uri="{FF2B5EF4-FFF2-40B4-BE49-F238E27FC236}">
                <a16:creationId xmlns:a16="http://schemas.microsoft.com/office/drawing/2014/main" id="{1A84AEE6-B097-7105-90D8-69FEB6058554}"/>
              </a:ext>
            </a:extLst>
          </p:cNvPr>
          <p:cNvSpPr>
            <a:spLocks noGrp="1"/>
          </p:cNvSpPr>
          <p:nvPr>
            <p:ph type="body" sz="quarter" idx="22"/>
          </p:nvPr>
        </p:nvSpPr>
        <p:spPr/>
        <p:txBody>
          <a:bodyPr/>
          <a:lstStyle/>
          <a:p>
            <a:r>
              <a:rPr lang="en-US" dirty="0"/>
              <a:t>03</a:t>
            </a:r>
          </a:p>
        </p:txBody>
      </p:sp>
    </p:spTree>
    <p:extLst>
      <p:ext uri="{BB962C8B-B14F-4D97-AF65-F5344CB8AC3E}">
        <p14:creationId xmlns:p14="http://schemas.microsoft.com/office/powerpoint/2010/main" val="5649373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1600" b="1" dirty="0"/>
              <a:t>Abbreviations: ALPS</a:t>
            </a:r>
            <a:r>
              <a:rPr lang="en-US" sz="1600" dirty="0"/>
              <a:t>, autoimmune lymphoproliferative syndrome; </a:t>
            </a:r>
            <a:r>
              <a:rPr lang="en-US" sz="1600" b="1" dirty="0"/>
              <a:t>AOSD</a:t>
            </a:r>
            <a:r>
              <a:rPr lang="en-US" sz="1600" dirty="0"/>
              <a:t>, adult-onset Still’s disease; </a:t>
            </a:r>
            <a:r>
              <a:rPr lang="en-US" sz="1600" b="1" dirty="0"/>
              <a:t>EBV</a:t>
            </a:r>
            <a:r>
              <a:rPr lang="en-US" sz="1600" dirty="0"/>
              <a:t>, Epstein-Barr virus; </a:t>
            </a:r>
            <a:r>
              <a:rPr lang="en-US" sz="1600" b="1" dirty="0"/>
              <a:t>FDC</a:t>
            </a:r>
            <a:r>
              <a:rPr lang="en-US" sz="1600" dirty="0"/>
              <a:t>, follicular dendritic cell; </a:t>
            </a:r>
            <a:r>
              <a:rPr lang="en-US" sz="1600" b="1" dirty="0"/>
              <a:t>HHV-8</a:t>
            </a:r>
            <a:r>
              <a:rPr lang="en-US" sz="1600" dirty="0"/>
              <a:t>, human herpesvirus-8; </a:t>
            </a:r>
            <a:br>
              <a:rPr lang="en-US" sz="1600" dirty="0"/>
            </a:br>
            <a:r>
              <a:rPr lang="en-US" sz="1600" b="1" dirty="0"/>
              <a:t>HIV</a:t>
            </a:r>
            <a:r>
              <a:rPr lang="en-US" sz="1600" dirty="0"/>
              <a:t>, human immunodeficiency virus; </a:t>
            </a:r>
            <a:r>
              <a:rPr lang="en-US" sz="1600" b="1" dirty="0"/>
              <a:t>HLH-MAS</a:t>
            </a:r>
            <a:r>
              <a:rPr lang="en-US" sz="1600" dirty="0"/>
              <a:t>, </a:t>
            </a:r>
            <a:r>
              <a:rPr lang="en-GB" sz="1600" dirty="0" err="1"/>
              <a:t>haemophagocytic</a:t>
            </a:r>
            <a:r>
              <a:rPr lang="en-GB" sz="1600" dirty="0"/>
              <a:t> lymphohistiocytosis-</a:t>
            </a:r>
            <a:r>
              <a:rPr lang="en-US" sz="1600" dirty="0"/>
              <a:t>macrophage activation syndrome; </a:t>
            </a:r>
            <a:r>
              <a:rPr lang="en-US" sz="1600" b="1" dirty="0"/>
              <a:t>HL/NHL</a:t>
            </a:r>
            <a:r>
              <a:rPr lang="en-US" sz="1600" dirty="0"/>
              <a:t>, Hodgkin’s lymphoma/non-Hodgkin’s lymphoma; </a:t>
            </a:r>
            <a:br>
              <a:rPr lang="en-US" sz="1600" dirty="0"/>
            </a:br>
            <a:r>
              <a:rPr lang="en-US" sz="1600" b="1" dirty="0"/>
              <a:t>IgG4</a:t>
            </a:r>
            <a:r>
              <a:rPr lang="en-US" sz="1600" dirty="0"/>
              <a:t>; immunoglobulin G4; </a:t>
            </a:r>
            <a:r>
              <a:rPr lang="en-US" sz="1600" b="1" dirty="0"/>
              <a:t>iMCD</a:t>
            </a:r>
            <a:r>
              <a:rPr lang="en-US" sz="1600" dirty="0"/>
              <a:t>, idiopathic Multicentric Castleman Disease; </a:t>
            </a:r>
            <a:r>
              <a:rPr lang="en-US" sz="1600" b="1" dirty="0"/>
              <a:t>MCD</a:t>
            </a:r>
            <a:r>
              <a:rPr lang="en-US" sz="1600" dirty="0"/>
              <a:t>, Multicentric Castleman Disease; </a:t>
            </a:r>
            <a:r>
              <a:rPr lang="en-US" sz="1600" b="1" dirty="0"/>
              <a:t>M-HLH</a:t>
            </a:r>
            <a:r>
              <a:rPr lang="en-US" sz="1600" dirty="0"/>
              <a:t>, malignancy-associated </a:t>
            </a:r>
            <a:r>
              <a:rPr lang="en-GB" sz="1600" dirty="0" err="1"/>
              <a:t>haemophagocytic</a:t>
            </a:r>
            <a:r>
              <a:rPr lang="en-US" sz="1600" dirty="0"/>
              <a:t> lymphohistiocytosis; </a:t>
            </a:r>
            <a:r>
              <a:rPr lang="en-US" sz="1600" b="1" dirty="0"/>
              <a:t>POEMS</a:t>
            </a:r>
            <a:r>
              <a:rPr lang="en-US" sz="1600" dirty="0"/>
              <a:t>, polyneuropathy, organomegaly, endocrinopathy, monoclonal gammopathy, skin changes; </a:t>
            </a:r>
            <a:r>
              <a:rPr lang="en-US" sz="1600" b="1" dirty="0"/>
              <a:t>RA/JIA, </a:t>
            </a:r>
            <a:r>
              <a:rPr lang="en-US" sz="1600" dirty="0"/>
              <a:t>rheumatoid arthritis/juvenile idiopathic arthritis; </a:t>
            </a:r>
            <a:r>
              <a:rPr lang="en-US" sz="1600" b="1" dirty="0"/>
              <a:t>SLE</a:t>
            </a:r>
            <a:r>
              <a:rPr lang="en-US" sz="1600" dirty="0"/>
              <a:t>, systemic lupus erythematosus; </a:t>
            </a:r>
            <a:r>
              <a:rPr lang="en-US" sz="1600" b="1" dirty="0"/>
              <a:t>V-HLH</a:t>
            </a:r>
            <a:r>
              <a:rPr lang="en-US" sz="1600" dirty="0"/>
              <a:t>, viral </a:t>
            </a:r>
            <a:r>
              <a:rPr lang="en-GB" sz="1600" dirty="0" err="1"/>
              <a:t>haemophagocytic</a:t>
            </a:r>
            <a:r>
              <a:rPr lang="en-US" sz="1600" dirty="0"/>
              <a:t> lymphohistiocytosis. </a:t>
            </a:r>
          </a:p>
          <a:p>
            <a:pPr>
              <a:spcAft>
                <a:spcPts val="600"/>
              </a:spcAft>
            </a:pPr>
            <a:r>
              <a:rPr lang="en-GB" sz="1600" b="1" dirty="0"/>
              <a:t>References: </a:t>
            </a:r>
            <a:r>
              <a:rPr lang="en-US" sz="1600" b="1" dirty="0"/>
              <a:t>1</a:t>
            </a:r>
            <a:r>
              <a:rPr lang="en-US" sz="1600" dirty="0"/>
              <a:t>. </a:t>
            </a:r>
            <a:r>
              <a:rPr lang="en-US" sz="1600" dirty="0" err="1"/>
              <a:t>Sitenga</a:t>
            </a:r>
            <a:r>
              <a:rPr lang="en-US" sz="1600" dirty="0"/>
              <a:t> J, </a:t>
            </a:r>
            <a:r>
              <a:rPr lang="en-US" sz="1600" i="1" dirty="0"/>
              <a:t>et al. Patient </a:t>
            </a:r>
            <a:r>
              <a:rPr lang="en-US" sz="1600" i="1" dirty="0" err="1"/>
              <a:t>Relat</a:t>
            </a:r>
            <a:r>
              <a:rPr lang="en-US" sz="1600" i="1" dirty="0"/>
              <a:t> Outcome Meas. </a:t>
            </a:r>
            <a:r>
              <a:rPr lang="en-US" sz="1600" dirty="0"/>
              <a:t>2018; 9: 35–41. </a:t>
            </a:r>
            <a:r>
              <a:rPr lang="en-US" sz="1600" b="1" dirty="0"/>
              <a:t>2. </a:t>
            </a:r>
            <a:r>
              <a:rPr lang="en-US" sz="1600" dirty="0" err="1"/>
              <a:t>Fajgenbaum</a:t>
            </a:r>
            <a:r>
              <a:rPr lang="en-US" sz="1600" dirty="0"/>
              <a:t> DC, </a:t>
            </a:r>
            <a:r>
              <a:rPr lang="en-US" sz="1600" i="1" dirty="0"/>
              <a:t>et al. Blood.</a:t>
            </a:r>
            <a:r>
              <a:rPr lang="en-US" sz="1600" dirty="0"/>
              <a:t> 2017; 129: 1646–57.</a:t>
            </a:r>
            <a:endParaRPr lang="en-GB" sz="1600" dirty="0"/>
          </a:p>
        </p:txBody>
      </p:sp>
      <p:sp>
        <p:nvSpPr>
          <p:cNvPr id="2" name="TextBox 1">
            <a:extLst>
              <a:ext uri="{FF2B5EF4-FFF2-40B4-BE49-F238E27FC236}">
                <a16:creationId xmlns:a16="http://schemas.microsoft.com/office/drawing/2014/main" id="{E3E1D077-94E9-DC24-2C0D-8FE9C2F48BE7}"/>
              </a:ext>
            </a:extLst>
          </p:cNvPr>
          <p:cNvSpPr txBox="1"/>
          <p:nvPr/>
        </p:nvSpPr>
        <p:spPr>
          <a:xfrm>
            <a:off x="1703981" y="4974431"/>
            <a:ext cx="11886513" cy="49962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lvl="0" indent="-457200" algn="l" defTabSz="2438338"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Diagnosis is essential to access treatment and reduce the risk of patient mortality, but diagnosis is often delayed because of the rarity of the disease and non-specific clinical symptoms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a:p>
            <a:pPr marR="0" lvl="0" algn="l" defTabSz="2438338" rtl="0" eaLnBrk="1" fontAlgn="auto" latinLnBrk="0" hangingPunct="0">
              <a:lnSpc>
                <a:spcPct val="100000"/>
              </a:lnSpc>
              <a:spcBef>
                <a:spcPts val="0"/>
              </a:spcBef>
              <a:spcAft>
                <a:spcPts val="120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457200" marR="0" lvl="0" indent="-457200" algn="l" defTabSz="2438338" rtl="0" eaLnBrk="1" fontAlgn="auto" latinLnBrk="0" hangingPunct="0">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There is significant clinical, histologic, and immunologic overlap between idiopathic Multicentric Castleman Disease (iMCD), malignancy, autoimmune, and infectious disorders, and patients are often misdiagnosed and/or may endure months without an appropriate disease management strategy</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2</a:t>
            </a:r>
          </a:p>
        </p:txBody>
      </p:sp>
      <p:sp>
        <p:nvSpPr>
          <p:cNvPr id="3" name="Title 1">
            <a:extLst>
              <a:ext uri="{FF2B5EF4-FFF2-40B4-BE49-F238E27FC236}">
                <a16:creationId xmlns:a16="http://schemas.microsoft.com/office/drawing/2014/main" id="{EDB1CA79-79E7-3DAE-8F61-0B0289642CB3}"/>
              </a:ext>
            </a:extLst>
          </p:cNvPr>
          <p:cNvSpPr txBox="1">
            <a:spLocks/>
          </p:cNvSpPr>
          <p:nvPr/>
        </p:nvSpPr>
        <p:spPr>
          <a:xfrm>
            <a:off x="1596402" y="1850159"/>
            <a:ext cx="13583273"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Immediate and accurate diagnosis is essential but often delayed</a:t>
            </a:r>
          </a:p>
        </p:txBody>
      </p:sp>
      <p:grpSp>
        <p:nvGrpSpPr>
          <p:cNvPr id="4" name="Group 3">
            <a:extLst>
              <a:ext uri="{FF2B5EF4-FFF2-40B4-BE49-F238E27FC236}">
                <a16:creationId xmlns:a16="http://schemas.microsoft.com/office/drawing/2014/main" id="{D5094E74-DC9C-903E-9E7A-0597707C4A70}"/>
              </a:ext>
            </a:extLst>
          </p:cNvPr>
          <p:cNvGrpSpPr/>
          <p:nvPr/>
        </p:nvGrpSpPr>
        <p:grpSpPr>
          <a:xfrm>
            <a:off x="14929393" y="2783868"/>
            <a:ext cx="7940133" cy="7567120"/>
            <a:chOff x="14094782" y="2129459"/>
            <a:chExt cx="8670656" cy="8263324"/>
          </a:xfrm>
        </p:grpSpPr>
        <p:grpSp>
          <p:nvGrpSpPr>
            <p:cNvPr id="5" name="Group 4">
              <a:extLst>
                <a:ext uri="{FF2B5EF4-FFF2-40B4-BE49-F238E27FC236}">
                  <a16:creationId xmlns:a16="http://schemas.microsoft.com/office/drawing/2014/main" id="{C8DD5F13-1769-BF22-42EC-E8E1D460888B}"/>
                </a:ext>
              </a:extLst>
            </p:cNvPr>
            <p:cNvGrpSpPr/>
            <p:nvPr/>
          </p:nvGrpSpPr>
          <p:grpSpPr>
            <a:xfrm>
              <a:off x="15040533" y="2861170"/>
              <a:ext cx="7077456" cy="7077455"/>
              <a:chOff x="15040533" y="2861170"/>
              <a:chExt cx="7077456" cy="7077455"/>
            </a:xfrm>
          </p:grpSpPr>
          <p:sp>
            <p:nvSpPr>
              <p:cNvPr id="30" name="Oval 29">
                <a:extLst>
                  <a:ext uri="{FF2B5EF4-FFF2-40B4-BE49-F238E27FC236}">
                    <a16:creationId xmlns:a16="http://schemas.microsoft.com/office/drawing/2014/main" id="{08DFDBA5-BB90-6A26-0C80-D64D0687B81C}"/>
                  </a:ext>
                </a:extLst>
              </p:cNvPr>
              <p:cNvSpPr/>
              <p:nvPr/>
            </p:nvSpPr>
            <p:spPr>
              <a:xfrm>
                <a:off x="15040533" y="5220319"/>
                <a:ext cx="4718304" cy="4718304"/>
              </a:xfrm>
              <a:prstGeom prst="ellipse">
                <a:avLst/>
              </a:prstGeom>
              <a:solidFill>
                <a:srgbClr val="11688B">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E3A17997-994E-6A56-C321-C66F1BDBE2F4}"/>
                  </a:ext>
                </a:extLst>
              </p:cNvPr>
              <p:cNvSpPr/>
              <p:nvPr/>
            </p:nvSpPr>
            <p:spPr>
              <a:xfrm>
                <a:off x="16245840" y="2861170"/>
                <a:ext cx="4718304" cy="4718301"/>
              </a:xfrm>
              <a:prstGeom prst="ellipse">
                <a:avLst/>
              </a:prstGeom>
              <a:solidFill>
                <a:srgbClr val="F28A04">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5C56E098-3706-5123-6ACF-7F6F877FC4CA}"/>
                  </a:ext>
                </a:extLst>
              </p:cNvPr>
              <p:cNvSpPr/>
              <p:nvPr/>
            </p:nvSpPr>
            <p:spPr>
              <a:xfrm>
                <a:off x="17399685" y="5220319"/>
                <a:ext cx="4718304" cy="4718306"/>
              </a:xfrm>
              <a:prstGeom prst="ellipse">
                <a:avLst/>
              </a:prstGeom>
              <a:solidFill>
                <a:schemeClr val="accent3">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6" name="Rectangle 5">
              <a:extLst>
                <a:ext uri="{FF2B5EF4-FFF2-40B4-BE49-F238E27FC236}">
                  <a16:creationId xmlns:a16="http://schemas.microsoft.com/office/drawing/2014/main" id="{94CB3425-9646-FE90-8398-F2FB3E2DE284}"/>
                </a:ext>
              </a:extLst>
            </p:cNvPr>
            <p:cNvSpPr/>
            <p:nvPr/>
          </p:nvSpPr>
          <p:spPr>
            <a:xfrm>
              <a:off x="17283699" y="2129459"/>
              <a:ext cx="2642587" cy="523221"/>
            </a:xfrm>
            <a:prstGeom prst="rect">
              <a:avLst/>
            </a:prstGeom>
          </p:spPr>
          <p:txBody>
            <a:bodyPr wrap="square">
              <a:spAutoFit/>
            </a:bodyPr>
            <a:lstStyle/>
            <a:p>
              <a:r>
                <a:rPr lang="en-US" sz="2800" b="1" dirty="0">
                  <a:solidFill>
                    <a:srgbClr val="F28A04"/>
                  </a:solidFill>
                </a:rPr>
                <a:t>Autoimmune</a:t>
              </a:r>
            </a:p>
          </p:txBody>
        </p:sp>
        <p:sp>
          <p:nvSpPr>
            <p:cNvPr id="13" name="Rectangle 12">
              <a:extLst>
                <a:ext uri="{FF2B5EF4-FFF2-40B4-BE49-F238E27FC236}">
                  <a16:creationId xmlns:a16="http://schemas.microsoft.com/office/drawing/2014/main" id="{2035F5B2-A079-0407-F131-54201192CBAB}"/>
                </a:ext>
              </a:extLst>
            </p:cNvPr>
            <p:cNvSpPr/>
            <p:nvPr/>
          </p:nvSpPr>
          <p:spPr>
            <a:xfrm>
              <a:off x="20122851" y="9869562"/>
              <a:ext cx="2642587" cy="523221"/>
            </a:xfrm>
            <a:prstGeom prst="rect">
              <a:avLst/>
            </a:prstGeom>
          </p:spPr>
          <p:txBody>
            <a:bodyPr wrap="square">
              <a:spAutoFit/>
            </a:bodyPr>
            <a:lstStyle/>
            <a:p>
              <a:r>
                <a:rPr lang="en-US" sz="2800" b="1" dirty="0">
                  <a:solidFill>
                    <a:schemeClr val="accent3"/>
                  </a:solidFill>
                </a:rPr>
                <a:t>Infection</a:t>
              </a:r>
            </a:p>
          </p:txBody>
        </p:sp>
        <p:sp>
          <p:nvSpPr>
            <p:cNvPr id="14" name="Rectangle 13">
              <a:extLst>
                <a:ext uri="{FF2B5EF4-FFF2-40B4-BE49-F238E27FC236}">
                  <a16:creationId xmlns:a16="http://schemas.microsoft.com/office/drawing/2014/main" id="{0F8C17FC-6ECF-2351-9E48-77D927EB819B}"/>
                </a:ext>
              </a:extLst>
            </p:cNvPr>
            <p:cNvSpPr/>
            <p:nvPr/>
          </p:nvSpPr>
          <p:spPr>
            <a:xfrm>
              <a:off x="14094782" y="9869563"/>
              <a:ext cx="2642587" cy="523218"/>
            </a:xfrm>
            <a:prstGeom prst="rect">
              <a:avLst/>
            </a:prstGeom>
          </p:spPr>
          <p:txBody>
            <a:bodyPr wrap="square">
              <a:spAutoFit/>
            </a:bodyPr>
            <a:lstStyle/>
            <a:p>
              <a:r>
                <a:rPr lang="en-US" sz="2800" b="1" dirty="0">
                  <a:solidFill>
                    <a:srgbClr val="11688B"/>
                  </a:solidFill>
                </a:rPr>
                <a:t>Malignancy</a:t>
              </a:r>
            </a:p>
          </p:txBody>
        </p:sp>
        <p:sp>
          <p:nvSpPr>
            <p:cNvPr id="15" name="Rectangle 14">
              <a:extLst>
                <a:ext uri="{FF2B5EF4-FFF2-40B4-BE49-F238E27FC236}">
                  <a16:creationId xmlns:a16="http://schemas.microsoft.com/office/drawing/2014/main" id="{5F111724-5576-BE5E-2215-D5B78867B81D}"/>
                </a:ext>
              </a:extLst>
            </p:cNvPr>
            <p:cNvSpPr/>
            <p:nvPr/>
          </p:nvSpPr>
          <p:spPr>
            <a:xfrm>
              <a:off x="17662724" y="3134392"/>
              <a:ext cx="1740982" cy="523218"/>
            </a:xfrm>
            <a:prstGeom prst="rect">
              <a:avLst/>
            </a:prstGeom>
          </p:spPr>
          <p:txBody>
            <a:bodyPr wrap="square">
              <a:spAutoFit/>
            </a:bodyPr>
            <a:lstStyle/>
            <a:p>
              <a:r>
                <a:rPr lang="en-US" dirty="0">
                  <a:solidFill>
                    <a:schemeClr val="bg1"/>
                  </a:solidFill>
                </a:rPr>
                <a:t>RA/JIA</a:t>
              </a:r>
            </a:p>
          </p:txBody>
        </p:sp>
        <p:sp>
          <p:nvSpPr>
            <p:cNvPr id="16" name="Rectangle 15">
              <a:extLst>
                <a:ext uri="{FF2B5EF4-FFF2-40B4-BE49-F238E27FC236}">
                  <a16:creationId xmlns:a16="http://schemas.microsoft.com/office/drawing/2014/main" id="{7565C139-6648-CA28-0F37-A642DA0174E5}"/>
                </a:ext>
              </a:extLst>
            </p:cNvPr>
            <p:cNvSpPr/>
            <p:nvPr/>
          </p:nvSpPr>
          <p:spPr>
            <a:xfrm>
              <a:off x="16938467" y="3779133"/>
              <a:ext cx="1740982" cy="523218"/>
            </a:xfrm>
            <a:prstGeom prst="rect">
              <a:avLst/>
            </a:prstGeom>
          </p:spPr>
          <p:txBody>
            <a:bodyPr wrap="square">
              <a:spAutoFit/>
            </a:bodyPr>
            <a:lstStyle/>
            <a:p>
              <a:r>
                <a:rPr lang="en-US" dirty="0">
                  <a:solidFill>
                    <a:schemeClr val="bg1"/>
                  </a:solidFill>
                </a:rPr>
                <a:t>SLE</a:t>
              </a:r>
            </a:p>
          </p:txBody>
        </p:sp>
        <p:sp>
          <p:nvSpPr>
            <p:cNvPr id="17" name="Rectangle 16">
              <a:extLst>
                <a:ext uri="{FF2B5EF4-FFF2-40B4-BE49-F238E27FC236}">
                  <a16:creationId xmlns:a16="http://schemas.microsoft.com/office/drawing/2014/main" id="{2050267C-AC99-CF36-6945-D3077B1C78C9}"/>
                </a:ext>
              </a:extLst>
            </p:cNvPr>
            <p:cNvSpPr/>
            <p:nvPr/>
          </p:nvSpPr>
          <p:spPr>
            <a:xfrm>
              <a:off x="18385880" y="3779133"/>
              <a:ext cx="1740982" cy="523218"/>
            </a:xfrm>
            <a:prstGeom prst="rect">
              <a:avLst/>
            </a:prstGeom>
          </p:spPr>
          <p:txBody>
            <a:bodyPr wrap="square">
              <a:spAutoFit/>
            </a:bodyPr>
            <a:lstStyle/>
            <a:p>
              <a:r>
                <a:rPr lang="en-US" dirty="0">
                  <a:solidFill>
                    <a:schemeClr val="bg1"/>
                  </a:solidFill>
                </a:rPr>
                <a:t>IgG4</a:t>
              </a:r>
            </a:p>
          </p:txBody>
        </p:sp>
        <p:sp>
          <p:nvSpPr>
            <p:cNvPr id="18" name="Rectangle 17">
              <a:extLst>
                <a:ext uri="{FF2B5EF4-FFF2-40B4-BE49-F238E27FC236}">
                  <a16:creationId xmlns:a16="http://schemas.microsoft.com/office/drawing/2014/main" id="{57FA243A-3454-A21C-EF00-9154D29E3F2F}"/>
                </a:ext>
              </a:extLst>
            </p:cNvPr>
            <p:cNvSpPr/>
            <p:nvPr/>
          </p:nvSpPr>
          <p:spPr>
            <a:xfrm>
              <a:off x="16594799" y="4423874"/>
              <a:ext cx="2099272" cy="523218"/>
            </a:xfrm>
            <a:prstGeom prst="rect">
              <a:avLst/>
            </a:prstGeom>
          </p:spPr>
          <p:txBody>
            <a:bodyPr wrap="square">
              <a:spAutoFit/>
            </a:bodyPr>
            <a:lstStyle/>
            <a:p>
              <a:r>
                <a:rPr lang="en-US" dirty="0">
                  <a:solidFill>
                    <a:schemeClr val="bg1"/>
                  </a:solidFill>
                </a:rPr>
                <a:t>HLH-MAS</a:t>
              </a:r>
            </a:p>
          </p:txBody>
        </p:sp>
        <p:sp>
          <p:nvSpPr>
            <p:cNvPr id="19" name="Rectangle 18">
              <a:extLst>
                <a:ext uri="{FF2B5EF4-FFF2-40B4-BE49-F238E27FC236}">
                  <a16:creationId xmlns:a16="http://schemas.microsoft.com/office/drawing/2014/main" id="{FC173E62-7467-60A8-D32C-5FD4DC8FFE36}"/>
                </a:ext>
              </a:extLst>
            </p:cNvPr>
            <p:cNvSpPr/>
            <p:nvPr/>
          </p:nvSpPr>
          <p:spPr>
            <a:xfrm>
              <a:off x="18716026" y="4406728"/>
              <a:ext cx="1740982" cy="523218"/>
            </a:xfrm>
            <a:prstGeom prst="rect">
              <a:avLst/>
            </a:prstGeom>
          </p:spPr>
          <p:txBody>
            <a:bodyPr wrap="square">
              <a:spAutoFit/>
            </a:bodyPr>
            <a:lstStyle/>
            <a:p>
              <a:r>
                <a:rPr lang="en-US" dirty="0">
                  <a:solidFill>
                    <a:schemeClr val="bg1"/>
                  </a:solidFill>
                </a:rPr>
                <a:t>AOSD</a:t>
              </a:r>
            </a:p>
          </p:txBody>
        </p:sp>
        <p:sp>
          <p:nvSpPr>
            <p:cNvPr id="20" name="Rectangle 19">
              <a:extLst>
                <a:ext uri="{FF2B5EF4-FFF2-40B4-BE49-F238E27FC236}">
                  <a16:creationId xmlns:a16="http://schemas.microsoft.com/office/drawing/2014/main" id="{E9ABC310-3DA2-10BB-4874-2AEDEC47C509}"/>
                </a:ext>
              </a:extLst>
            </p:cNvPr>
            <p:cNvSpPr/>
            <p:nvPr/>
          </p:nvSpPr>
          <p:spPr>
            <a:xfrm>
              <a:off x="19133755" y="5782938"/>
              <a:ext cx="1740982" cy="523218"/>
            </a:xfrm>
            <a:prstGeom prst="rect">
              <a:avLst/>
            </a:prstGeom>
          </p:spPr>
          <p:txBody>
            <a:bodyPr wrap="square">
              <a:spAutoFit/>
            </a:bodyPr>
            <a:lstStyle/>
            <a:p>
              <a:r>
                <a:rPr lang="en-US" dirty="0">
                  <a:solidFill>
                    <a:schemeClr val="bg1"/>
                  </a:solidFill>
                </a:rPr>
                <a:t>V-HLH</a:t>
              </a:r>
            </a:p>
          </p:txBody>
        </p:sp>
        <p:sp>
          <p:nvSpPr>
            <p:cNvPr id="21" name="Rectangle 20">
              <a:extLst>
                <a:ext uri="{FF2B5EF4-FFF2-40B4-BE49-F238E27FC236}">
                  <a16:creationId xmlns:a16="http://schemas.microsoft.com/office/drawing/2014/main" id="{C2B1FB35-889C-2DD5-0B0A-F84431A51207}"/>
                </a:ext>
              </a:extLst>
            </p:cNvPr>
            <p:cNvSpPr/>
            <p:nvPr/>
          </p:nvSpPr>
          <p:spPr>
            <a:xfrm>
              <a:off x="16448336" y="5393312"/>
              <a:ext cx="1740982" cy="523218"/>
            </a:xfrm>
            <a:prstGeom prst="rect">
              <a:avLst/>
            </a:prstGeom>
          </p:spPr>
          <p:txBody>
            <a:bodyPr wrap="square">
              <a:spAutoFit/>
            </a:bodyPr>
            <a:lstStyle/>
            <a:p>
              <a:r>
                <a:rPr lang="en-US" dirty="0">
                  <a:solidFill>
                    <a:schemeClr val="bg1"/>
                  </a:solidFill>
                </a:rPr>
                <a:t>M-HLH</a:t>
              </a:r>
            </a:p>
          </p:txBody>
        </p:sp>
        <p:sp>
          <p:nvSpPr>
            <p:cNvPr id="22" name="Rectangle 21">
              <a:extLst>
                <a:ext uri="{FF2B5EF4-FFF2-40B4-BE49-F238E27FC236}">
                  <a16:creationId xmlns:a16="http://schemas.microsoft.com/office/drawing/2014/main" id="{880B1D6C-7294-8490-68E2-9B89E460DE74}"/>
                </a:ext>
              </a:extLst>
            </p:cNvPr>
            <p:cNvSpPr/>
            <p:nvPr/>
          </p:nvSpPr>
          <p:spPr>
            <a:xfrm>
              <a:off x="16322165" y="5999747"/>
              <a:ext cx="1740982" cy="523218"/>
            </a:xfrm>
            <a:prstGeom prst="rect">
              <a:avLst/>
            </a:prstGeom>
          </p:spPr>
          <p:txBody>
            <a:bodyPr wrap="square">
              <a:spAutoFit/>
            </a:bodyPr>
            <a:lstStyle/>
            <a:p>
              <a:r>
                <a:rPr lang="en-US" dirty="0">
                  <a:solidFill>
                    <a:schemeClr val="bg1"/>
                  </a:solidFill>
                </a:rPr>
                <a:t>ALPS</a:t>
              </a:r>
            </a:p>
          </p:txBody>
        </p:sp>
        <p:sp>
          <p:nvSpPr>
            <p:cNvPr id="23" name="Rectangle 22">
              <a:extLst>
                <a:ext uri="{FF2B5EF4-FFF2-40B4-BE49-F238E27FC236}">
                  <a16:creationId xmlns:a16="http://schemas.microsoft.com/office/drawing/2014/main" id="{B7BE5E2B-F7FE-56D8-6D88-92550113AD81}"/>
                </a:ext>
              </a:extLst>
            </p:cNvPr>
            <p:cNvSpPr/>
            <p:nvPr/>
          </p:nvSpPr>
          <p:spPr>
            <a:xfrm>
              <a:off x="17681011" y="7938736"/>
              <a:ext cx="1740982" cy="907452"/>
            </a:xfrm>
            <a:prstGeom prst="rect">
              <a:avLst/>
            </a:prstGeom>
          </p:spPr>
          <p:txBody>
            <a:bodyPr wrap="square">
              <a:spAutoFit/>
            </a:bodyPr>
            <a:lstStyle/>
            <a:p>
              <a:r>
                <a:rPr lang="en-US" dirty="0">
                  <a:solidFill>
                    <a:schemeClr val="bg1"/>
                  </a:solidFill>
                </a:rPr>
                <a:t>HHV-8</a:t>
              </a:r>
            </a:p>
            <a:p>
              <a:r>
                <a:rPr lang="en-US" dirty="0">
                  <a:solidFill>
                    <a:schemeClr val="bg1"/>
                  </a:solidFill>
                </a:rPr>
                <a:t>MCD</a:t>
              </a:r>
            </a:p>
          </p:txBody>
        </p:sp>
        <p:sp>
          <p:nvSpPr>
            <p:cNvPr id="24" name="Rectangle 23">
              <a:extLst>
                <a:ext uri="{FF2B5EF4-FFF2-40B4-BE49-F238E27FC236}">
                  <a16:creationId xmlns:a16="http://schemas.microsoft.com/office/drawing/2014/main" id="{8A9151B2-F635-E286-405E-661796318189}"/>
                </a:ext>
              </a:extLst>
            </p:cNvPr>
            <p:cNvSpPr/>
            <p:nvPr/>
          </p:nvSpPr>
          <p:spPr>
            <a:xfrm>
              <a:off x="19798536" y="7177772"/>
              <a:ext cx="2279752" cy="523218"/>
            </a:xfrm>
            <a:prstGeom prst="rect">
              <a:avLst/>
            </a:prstGeom>
          </p:spPr>
          <p:txBody>
            <a:bodyPr wrap="square">
              <a:spAutoFit/>
            </a:bodyPr>
            <a:lstStyle/>
            <a:p>
              <a:r>
                <a:rPr lang="en-US" dirty="0">
                  <a:solidFill>
                    <a:schemeClr val="bg1"/>
                  </a:solidFill>
                </a:rPr>
                <a:t>Acute EBV</a:t>
              </a:r>
            </a:p>
          </p:txBody>
        </p:sp>
        <p:sp>
          <p:nvSpPr>
            <p:cNvPr id="25" name="Rectangle 24">
              <a:extLst>
                <a:ext uri="{FF2B5EF4-FFF2-40B4-BE49-F238E27FC236}">
                  <a16:creationId xmlns:a16="http://schemas.microsoft.com/office/drawing/2014/main" id="{CBB97F43-2BCF-61A2-BE2A-350A0483FA2E}"/>
                </a:ext>
              </a:extLst>
            </p:cNvPr>
            <p:cNvSpPr/>
            <p:nvPr/>
          </p:nvSpPr>
          <p:spPr>
            <a:xfrm>
              <a:off x="19586518" y="8282195"/>
              <a:ext cx="2279752" cy="523218"/>
            </a:xfrm>
            <a:prstGeom prst="rect">
              <a:avLst/>
            </a:prstGeom>
          </p:spPr>
          <p:txBody>
            <a:bodyPr wrap="square">
              <a:spAutoFit/>
            </a:bodyPr>
            <a:lstStyle/>
            <a:p>
              <a:r>
                <a:rPr lang="en-US" dirty="0">
                  <a:solidFill>
                    <a:schemeClr val="bg1"/>
                  </a:solidFill>
                </a:rPr>
                <a:t>Acute HIV</a:t>
              </a:r>
            </a:p>
          </p:txBody>
        </p:sp>
        <p:sp>
          <p:nvSpPr>
            <p:cNvPr id="26" name="Rectangle 25">
              <a:extLst>
                <a:ext uri="{FF2B5EF4-FFF2-40B4-BE49-F238E27FC236}">
                  <a16:creationId xmlns:a16="http://schemas.microsoft.com/office/drawing/2014/main" id="{7F1D9177-2A53-5B44-0F96-C88DBEDF7DF3}"/>
                </a:ext>
              </a:extLst>
            </p:cNvPr>
            <p:cNvSpPr/>
            <p:nvPr/>
          </p:nvSpPr>
          <p:spPr>
            <a:xfrm>
              <a:off x="14894615" y="6561043"/>
              <a:ext cx="2279752" cy="523218"/>
            </a:xfrm>
            <a:prstGeom prst="rect">
              <a:avLst/>
            </a:prstGeom>
          </p:spPr>
          <p:txBody>
            <a:bodyPr wrap="square">
              <a:spAutoFit/>
            </a:bodyPr>
            <a:lstStyle/>
            <a:p>
              <a:r>
                <a:rPr lang="en-US" dirty="0">
                  <a:solidFill>
                    <a:schemeClr val="bg1"/>
                  </a:solidFill>
                </a:rPr>
                <a:t>HL/NHL</a:t>
              </a:r>
            </a:p>
          </p:txBody>
        </p:sp>
        <p:sp>
          <p:nvSpPr>
            <p:cNvPr id="27" name="Rectangle 26">
              <a:extLst>
                <a:ext uri="{FF2B5EF4-FFF2-40B4-BE49-F238E27FC236}">
                  <a16:creationId xmlns:a16="http://schemas.microsoft.com/office/drawing/2014/main" id="{7D65E501-BE9E-192D-73A8-19485E4E53D6}"/>
                </a:ext>
              </a:extLst>
            </p:cNvPr>
            <p:cNvSpPr/>
            <p:nvPr/>
          </p:nvSpPr>
          <p:spPr>
            <a:xfrm>
              <a:off x="15227533" y="7265914"/>
              <a:ext cx="2091294" cy="907452"/>
            </a:xfrm>
            <a:prstGeom prst="rect">
              <a:avLst/>
            </a:prstGeom>
          </p:spPr>
          <p:txBody>
            <a:bodyPr wrap="square">
              <a:spAutoFit/>
            </a:bodyPr>
            <a:lstStyle/>
            <a:p>
              <a:r>
                <a:rPr lang="en-US" dirty="0">
                  <a:solidFill>
                    <a:schemeClr val="bg1"/>
                  </a:solidFill>
                </a:rPr>
                <a:t>FDC Sarcoma</a:t>
              </a:r>
            </a:p>
          </p:txBody>
        </p:sp>
        <p:sp>
          <p:nvSpPr>
            <p:cNvPr id="28" name="Rectangle 27">
              <a:extLst>
                <a:ext uri="{FF2B5EF4-FFF2-40B4-BE49-F238E27FC236}">
                  <a16:creationId xmlns:a16="http://schemas.microsoft.com/office/drawing/2014/main" id="{F5FB1A72-1DE9-A685-864D-017128A04D91}"/>
                </a:ext>
              </a:extLst>
            </p:cNvPr>
            <p:cNvSpPr/>
            <p:nvPr/>
          </p:nvSpPr>
          <p:spPr>
            <a:xfrm>
              <a:off x="15778702" y="8450635"/>
              <a:ext cx="2091294" cy="907452"/>
            </a:xfrm>
            <a:prstGeom prst="rect">
              <a:avLst/>
            </a:prstGeom>
          </p:spPr>
          <p:txBody>
            <a:bodyPr wrap="square">
              <a:spAutoFit/>
            </a:bodyPr>
            <a:lstStyle/>
            <a:p>
              <a:r>
                <a:rPr lang="en-US" dirty="0">
                  <a:solidFill>
                    <a:schemeClr val="bg1"/>
                  </a:solidFill>
                </a:rPr>
                <a:t>POEMS Syndrome</a:t>
              </a:r>
            </a:p>
          </p:txBody>
        </p:sp>
        <p:sp>
          <p:nvSpPr>
            <p:cNvPr id="29" name="Rectangle 28">
              <a:extLst>
                <a:ext uri="{FF2B5EF4-FFF2-40B4-BE49-F238E27FC236}">
                  <a16:creationId xmlns:a16="http://schemas.microsoft.com/office/drawing/2014/main" id="{94F74DB4-3A9D-431E-BED1-5DA7B5F35B6F}"/>
                </a:ext>
              </a:extLst>
            </p:cNvPr>
            <p:cNvSpPr/>
            <p:nvPr/>
          </p:nvSpPr>
          <p:spPr>
            <a:xfrm>
              <a:off x="17682138" y="6555551"/>
              <a:ext cx="1740982" cy="646331"/>
            </a:xfrm>
            <a:prstGeom prst="rect">
              <a:avLst/>
            </a:prstGeom>
          </p:spPr>
          <p:txBody>
            <a:bodyPr wrap="square">
              <a:spAutoFit/>
            </a:bodyPr>
            <a:lstStyle/>
            <a:p>
              <a:r>
                <a:rPr lang="en-US" sz="3200" b="1" dirty="0">
                  <a:solidFill>
                    <a:schemeClr val="bg1"/>
                  </a:solidFill>
                </a:rPr>
                <a:t>iMCD</a:t>
              </a:r>
            </a:p>
          </p:txBody>
        </p:sp>
      </p:grpSp>
      <p:sp>
        <p:nvSpPr>
          <p:cNvPr id="33" name="TextBox 32">
            <a:extLst>
              <a:ext uri="{FF2B5EF4-FFF2-40B4-BE49-F238E27FC236}">
                <a16:creationId xmlns:a16="http://schemas.microsoft.com/office/drawing/2014/main" id="{B15A52BA-D516-CD94-0940-A279FB5C1D5B}"/>
              </a:ext>
            </a:extLst>
          </p:cNvPr>
          <p:cNvSpPr txBox="1"/>
          <p:nvPr/>
        </p:nvSpPr>
        <p:spPr>
          <a:xfrm>
            <a:off x="15129999" y="11093088"/>
            <a:ext cx="83724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Adapted from </a:t>
            </a:r>
            <a:r>
              <a:rPr lang="en-GB" sz="1800" dirty="0" err="1">
                <a:solidFill>
                  <a:srgbClr val="11688B"/>
                </a:solidFill>
              </a:rPr>
              <a:t>Fajgenbaum</a:t>
            </a:r>
            <a:r>
              <a:rPr lang="en-GB" sz="1800" dirty="0">
                <a:solidFill>
                  <a:srgbClr val="11688B"/>
                </a:solidFill>
              </a:rPr>
              <a:t> </a:t>
            </a:r>
            <a:r>
              <a:rPr lang="en-GB" sz="1800" i="1" dirty="0">
                <a:solidFill>
                  <a:srgbClr val="11688B"/>
                </a:solidFill>
              </a:rPr>
              <a:t>et al, </a:t>
            </a:r>
            <a:r>
              <a:rPr lang="en-GB" sz="1800" dirty="0">
                <a:solidFill>
                  <a:srgbClr val="11688B"/>
                </a:solidFill>
              </a:rPr>
              <a:t>2017.</a:t>
            </a:r>
            <a:r>
              <a:rPr lang="en-GB" sz="1800" baseline="30000" dirty="0">
                <a:solidFill>
                  <a:srgbClr val="11688B"/>
                </a:solidFill>
              </a:rPr>
              <a:t>2</a:t>
            </a:r>
            <a:endParaRPr kumimoji="0" lang="en-US" sz="1800" b="0" u="none" strike="noStrike" cap="none" spc="0" normalizeH="0" baseline="30000" dirty="0">
              <a:ln>
                <a:noFill/>
              </a:ln>
              <a:solidFill>
                <a:srgbClr val="11688B"/>
              </a:solidFill>
              <a:effectLst/>
              <a:uFillTx/>
              <a:latin typeface="+mn-lt"/>
              <a:ea typeface="+mn-ea"/>
              <a:cs typeface="+mn-cs"/>
              <a:sym typeface="Helvetica Neue"/>
            </a:endParaRPr>
          </a:p>
        </p:txBody>
      </p:sp>
      <p:sp>
        <p:nvSpPr>
          <p:cNvPr id="10" name="Rounded Rectangle 9">
            <a:extLst>
              <a:ext uri="{FF2B5EF4-FFF2-40B4-BE49-F238E27FC236}">
                <a16:creationId xmlns:a16="http://schemas.microsoft.com/office/drawing/2014/main" id="{9654AAD6-6D68-CC57-7BD9-1C2F9FE4D9BD}"/>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Graphic 10" descr="Hamburger Menu Icon with solid fill">
            <a:hlinkClick r:id="rId3" action="ppaction://hlinksldjump"/>
            <a:extLst>
              <a:ext uri="{FF2B5EF4-FFF2-40B4-BE49-F238E27FC236}">
                <a16:creationId xmlns:a16="http://schemas.microsoft.com/office/drawing/2014/main" id="{42A9EA43-C4E2-2997-426E-9ECA205DBB0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33682814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a:t>
            </a:r>
          </a:p>
          <a:p>
            <a:pPr>
              <a:spcAft>
                <a:spcPts val="600"/>
              </a:spcAft>
            </a:pPr>
            <a:r>
              <a:rPr lang="en-GB" sz="2000" b="1" dirty="0"/>
              <a:t>References: </a:t>
            </a:r>
            <a:r>
              <a:rPr lang="en-US" sz="2000" b="1" dirty="0"/>
              <a:t>1</a:t>
            </a:r>
            <a:r>
              <a:rPr lang="en-US" sz="2000" dirty="0"/>
              <a:t>. </a:t>
            </a:r>
            <a:r>
              <a:rPr lang="en-US" sz="2000" dirty="0" err="1"/>
              <a:t>Fajgenbaum</a:t>
            </a:r>
            <a:r>
              <a:rPr lang="en-US" sz="2000" dirty="0"/>
              <a:t> DC, </a:t>
            </a:r>
            <a:r>
              <a:rPr lang="en-US" sz="2000" i="1" dirty="0"/>
              <a:t>et al. Blood</a:t>
            </a:r>
            <a:r>
              <a:rPr lang="en-US" sz="2000" dirty="0"/>
              <a:t>. 2017; 129: 1646–57.</a:t>
            </a:r>
            <a:endParaRPr lang="en-GB" sz="2000" dirty="0"/>
          </a:p>
        </p:txBody>
      </p:sp>
      <p:sp>
        <p:nvSpPr>
          <p:cNvPr id="2" name="TextBox 1">
            <a:extLst>
              <a:ext uri="{FF2B5EF4-FFF2-40B4-BE49-F238E27FC236}">
                <a16:creationId xmlns:a16="http://schemas.microsoft.com/office/drawing/2014/main" id="{E3E1D077-94E9-DC24-2C0D-8FE9C2F48BE7}"/>
              </a:ext>
            </a:extLst>
          </p:cNvPr>
          <p:cNvSpPr txBox="1"/>
          <p:nvPr/>
        </p:nvSpPr>
        <p:spPr>
          <a:xfrm>
            <a:off x="1703981" y="4995185"/>
            <a:ext cx="12139019" cy="261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lvl="0" indent="-457200" algn="l" defTabSz="2438338" rtl="0" eaLnBrk="1" fontAlgn="auto" latinLnBrk="0" hangingPunct="0">
              <a:lnSpc>
                <a:spcPct val="100000"/>
              </a:lnSpc>
              <a:spcBef>
                <a:spcPts val="0"/>
              </a:spcBef>
              <a:spcAft>
                <a:spcPts val="30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Diagnostic guidelines have been developed through international expert consensus to provide a framework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for idiopathic Multicentric Castleman Disease (iMCD) diagnosis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R="0" lvl="0" algn="l" defTabSz="2438338" rtl="0" eaLnBrk="1" fontAlgn="auto" latinLnBrk="0" hangingPunct="0">
              <a:lnSpc>
                <a:spcPct val="100000"/>
              </a:lnSpc>
              <a:spcBef>
                <a:spcPts val="0"/>
              </a:spcBef>
              <a:spcAft>
                <a:spcPts val="1200"/>
              </a:spcAft>
              <a:buClrTx/>
              <a:buSzTx/>
              <a:tabLst/>
              <a:defRPr/>
            </a:pPr>
            <a:r>
              <a:rPr kumimoji="0" lang="en-US" sz="32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To confirm an accurate diagnosis of iMCD, physicians must:</a:t>
            </a:r>
            <a:r>
              <a:rPr kumimoji="0" lang="en-US" sz="3200" b="1"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3" name="Title 1">
            <a:extLst>
              <a:ext uri="{FF2B5EF4-FFF2-40B4-BE49-F238E27FC236}">
                <a16:creationId xmlns:a16="http://schemas.microsoft.com/office/drawing/2014/main" id="{EDB1CA79-79E7-3DAE-8F61-0B0289642CB3}"/>
              </a:ext>
            </a:extLst>
          </p:cNvPr>
          <p:cNvSpPr txBox="1">
            <a:spLocks/>
          </p:cNvSpPr>
          <p:nvPr/>
        </p:nvSpPr>
        <p:spPr>
          <a:xfrm>
            <a:off x="1596402" y="1840718"/>
            <a:ext cx="13583273"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Establish, add, and exclude to diagnose iMCD</a:t>
            </a:r>
          </a:p>
        </p:txBody>
      </p:sp>
      <p:grpSp>
        <p:nvGrpSpPr>
          <p:cNvPr id="7" name="Group 6">
            <a:extLst>
              <a:ext uri="{FF2B5EF4-FFF2-40B4-BE49-F238E27FC236}">
                <a16:creationId xmlns:a16="http://schemas.microsoft.com/office/drawing/2014/main" id="{FF3F0FDA-D6A2-DFE8-03DF-0E301F05BB75}"/>
              </a:ext>
            </a:extLst>
          </p:cNvPr>
          <p:cNvGrpSpPr/>
          <p:nvPr/>
        </p:nvGrpSpPr>
        <p:grpSpPr>
          <a:xfrm>
            <a:off x="14699579" y="3808551"/>
            <a:ext cx="8689059" cy="2578172"/>
            <a:chOff x="14699579" y="3108253"/>
            <a:chExt cx="8689059" cy="2578172"/>
          </a:xfrm>
        </p:grpSpPr>
        <p:sp>
          <p:nvSpPr>
            <p:cNvPr id="8" name="Rounded Rectangle 7">
              <a:extLst>
                <a:ext uri="{FF2B5EF4-FFF2-40B4-BE49-F238E27FC236}">
                  <a16:creationId xmlns:a16="http://schemas.microsoft.com/office/drawing/2014/main" id="{D60321B5-1D6C-4A6E-FC6D-25B8EB2F4588}"/>
                </a:ext>
              </a:extLst>
            </p:cNvPr>
            <p:cNvSpPr/>
            <p:nvPr/>
          </p:nvSpPr>
          <p:spPr>
            <a:xfrm>
              <a:off x="14699579" y="3108253"/>
              <a:ext cx="8689059" cy="2578172"/>
            </a:xfrm>
            <a:prstGeom prst="roundRect">
              <a:avLst>
                <a:gd name="adj" fmla="val 5008"/>
              </a:avLst>
            </a:prstGeom>
            <a:noFill/>
            <a:ln w="12700" cap="flat">
              <a:solidFill>
                <a:srgbClr val="11688B"/>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Graphic 8">
              <a:extLst>
                <a:ext uri="{FF2B5EF4-FFF2-40B4-BE49-F238E27FC236}">
                  <a16:creationId xmlns:a16="http://schemas.microsoft.com/office/drawing/2014/main" id="{C1F095D8-2CE9-022B-E958-811879FF5C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67998" y="3353068"/>
              <a:ext cx="1671010" cy="1671010"/>
            </a:xfrm>
            <a:prstGeom prst="rect">
              <a:avLst/>
            </a:prstGeom>
          </p:spPr>
        </p:pic>
        <p:sp>
          <p:nvSpPr>
            <p:cNvPr id="10" name="Rectangle 9">
              <a:extLst>
                <a:ext uri="{FF2B5EF4-FFF2-40B4-BE49-F238E27FC236}">
                  <a16:creationId xmlns:a16="http://schemas.microsoft.com/office/drawing/2014/main" id="{B8EC2017-7175-C054-AAE3-9159431D74FF}"/>
                </a:ext>
              </a:extLst>
            </p:cNvPr>
            <p:cNvSpPr/>
            <p:nvPr/>
          </p:nvSpPr>
          <p:spPr>
            <a:xfrm>
              <a:off x="16659391" y="3544731"/>
              <a:ext cx="6513346" cy="769441"/>
            </a:xfrm>
            <a:prstGeom prst="rect">
              <a:avLst/>
            </a:prstGeom>
          </p:spPr>
          <p:txBody>
            <a:bodyPr wrap="square">
              <a:spAutoFit/>
            </a:bodyPr>
            <a:lstStyle/>
            <a:p>
              <a:pPr algn="l"/>
              <a:r>
                <a:rPr lang="en-US" sz="4400" b="1" dirty="0">
                  <a:solidFill>
                    <a:srgbClr val="11688B"/>
                  </a:solidFill>
                </a:rPr>
                <a:t>Diagnostic guidelines</a:t>
              </a:r>
              <a:endParaRPr lang="en-US" sz="4400" dirty="0">
                <a:solidFill>
                  <a:srgbClr val="11688B"/>
                </a:solidFill>
              </a:endParaRPr>
            </a:p>
          </p:txBody>
        </p:sp>
        <p:sp>
          <p:nvSpPr>
            <p:cNvPr id="11" name="Rectangle 10">
              <a:extLst>
                <a:ext uri="{FF2B5EF4-FFF2-40B4-BE49-F238E27FC236}">
                  <a16:creationId xmlns:a16="http://schemas.microsoft.com/office/drawing/2014/main" id="{D73ECE23-E046-C241-B803-F1832E038711}"/>
                </a:ext>
              </a:extLst>
            </p:cNvPr>
            <p:cNvSpPr/>
            <p:nvPr/>
          </p:nvSpPr>
          <p:spPr>
            <a:xfrm>
              <a:off x="16659389" y="4334331"/>
              <a:ext cx="6513345" cy="954107"/>
            </a:xfrm>
            <a:prstGeom prst="rect">
              <a:avLst/>
            </a:prstGeom>
          </p:spPr>
          <p:txBody>
            <a:bodyPr wrap="square">
              <a:spAutoFit/>
            </a:bodyPr>
            <a:lstStyle/>
            <a:p>
              <a:pPr algn="l"/>
              <a:r>
                <a:rPr lang="en-US" sz="2800" dirty="0">
                  <a:solidFill>
                    <a:srgbClr val="11688B"/>
                  </a:solidFill>
                </a:rPr>
                <a:t>Fajgenbaum DC, </a:t>
              </a:r>
              <a:r>
                <a:rPr lang="en-US" sz="2800" i="1" dirty="0">
                  <a:solidFill>
                    <a:srgbClr val="11688B"/>
                  </a:solidFill>
                </a:rPr>
                <a:t>et al. </a:t>
              </a:r>
              <a:br>
                <a:rPr lang="en-US" sz="2800" i="1" dirty="0">
                  <a:solidFill>
                    <a:srgbClr val="11688B"/>
                  </a:solidFill>
                </a:rPr>
              </a:br>
              <a:r>
                <a:rPr lang="en-US" sz="2800" i="1" dirty="0">
                  <a:solidFill>
                    <a:srgbClr val="11688B"/>
                  </a:solidFill>
                </a:rPr>
                <a:t>Blood. </a:t>
              </a:r>
              <a:r>
                <a:rPr lang="en-US" sz="2800" dirty="0">
                  <a:solidFill>
                    <a:srgbClr val="11688B"/>
                  </a:solidFill>
                </a:rPr>
                <a:t>2017; 129: 1646–57</a:t>
              </a:r>
              <a:endParaRPr lang="en-GB" sz="2800" dirty="0">
                <a:solidFill>
                  <a:srgbClr val="11688B"/>
                </a:solidFill>
              </a:endParaRPr>
            </a:p>
          </p:txBody>
        </p:sp>
      </p:grpSp>
      <p:grpSp>
        <p:nvGrpSpPr>
          <p:cNvPr id="12" name="Group 11">
            <a:extLst>
              <a:ext uri="{FF2B5EF4-FFF2-40B4-BE49-F238E27FC236}">
                <a16:creationId xmlns:a16="http://schemas.microsoft.com/office/drawing/2014/main" id="{0DA56181-3C21-9820-14C0-2CB485BDF647}"/>
              </a:ext>
            </a:extLst>
          </p:cNvPr>
          <p:cNvGrpSpPr/>
          <p:nvPr/>
        </p:nvGrpSpPr>
        <p:grpSpPr>
          <a:xfrm>
            <a:off x="1344706" y="7530353"/>
            <a:ext cx="21739132" cy="3442068"/>
            <a:chOff x="756710" y="7170064"/>
            <a:chExt cx="22631928" cy="3676573"/>
          </a:xfrm>
        </p:grpSpPr>
        <p:sp>
          <p:nvSpPr>
            <p:cNvPr id="34" name="Rounded Rectangle 33">
              <a:extLst>
                <a:ext uri="{FF2B5EF4-FFF2-40B4-BE49-F238E27FC236}">
                  <a16:creationId xmlns:a16="http://schemas.microsoft.com/office/drawing/2014/main" id="{8A857556-26A1-991A-7D54-4B4C9AE60FEE}"/>
                </a:ext>
              </a:extLst>
            </p:cNvPr>
            <p:cNvSpPr/>
            <p:nvPr/>
          </p:nvSpPr>
          <p:spPr>
            <a:xfrm>
              <a:off x="1211263" y="7698349"/>
              <a:ext cx="5320391" cy="778100"/>
            </a:xfrm>
            <a:prstGeom prst="roundRect">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ESTABLISH</a:t>
              </a:r>
            </a:p>
          </p:txBody>
        </p:sp>
        <p:sp>
          <p:nvSpPr>
            <p:cNvPr id="35" name="Rounded Rectangle 34">
              <a:extLst>
                <a:ext uri="{FF2B5EF4-FFF2-40B4-BE49-F238E27FC236}">
                  <a16:creationId xmlns:a16="http://schemas.microsoft.com/office/drawing/2014/main" id="{0A964089-4E55-FA7B-52D1-11A8451F73DE}"/>
                </a:ext>
              </a:extLst>
            </p:cNvPr>
            <p:cNvSpPr/>
            <p:nvPr/>
          </p:nvSpPr>
          <p:spPr>
            <a:xfrm>
              <a:off x="7215167" y="7697494"/>
              <a:ext cx="5320391" cy="778100"/>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ADD</a:t>
              </a:r>
            </a:p>
          </p:txBody>
        </p:sp>
        <p:sp>
          <p:nvSpPr>
            <p:cNvPr id="36" name="Rounded Rectangle 35">
              <a:extLst>
                <a:ext uri="{FF2B5EF4-FFF2-40B4-BE49-F238E27FC236}">
                  <a16:creationId xmlns:a16="http://schemas.microsoft.com/office/drawing/2014/main" id="{EEED886A-6E93-9370-E938-3E1E1B559E01}"/>
                </a:ext>
              </a:extLst>
            </p:cNvPr>
            <p:cNvSpPr/>
            <p:nvPr/>
          </p:nvSpPr>
          <p:spPr>
            <a:xfrm>
              <a:off x="13234955" y="7491874"/>
              <a:ext cx="5320393" cy="1189340"/>
            </a:xfrm>
            <a:prstGeom prst="roundRect">
              <a:avLst>
                <a:gd name="adj" fmla="val 7253"/>
              </a:avLst>
            </a:prstGeom>
            <a:solidFill>
              <a:srgbClr val="11688B"/>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EXCLUDE</a:t>
              </a:r>
            </a:p>
          </p:txBody>
        </p:sp>
        <p:sp>
          <p:nvSpPr>
            <p:cNvPr id="37" name="TextBox 36">
              <a:extLst>
                <a:ext uri="{FF2B5EF4-FFF2-40B4-BE49-F238E27FC236}">
                  <a16:creationId xmlns:a16="http://schemas.microsoft.com/office/drawing/2014/main" id="{9B4F48B3-E51E-F1AC-C3BC-B975B3CBE032}"/>
                </a:ext>
              </a:extLst>
            </p:cNvPr>
            <p:cNvSpPr txBox="1"/>
            <p:nvPr/>
          </p:nvSpPr>
          <p:spPr>
            <a:xfrm>
              <a:off x="2549369" y="9369762"/>
              <a:ext cx="299667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11688B"/>
                  </a:solidFill>
                  <a:effectLst/>
                  <a:uFillTx/>
                  <a:latin typeface="+mn-lt"/>
                  <a:ea typeface="+mn-ea"/>
                  <a:cs typeface="+mn-cs"/>
                  <a:sym typeface="Helvetica Neue"/>
                </a:rPr>
                <a:t>Establish both </a:t>
              </a:r>
              <a:r>
                <a:rPr kumimoji="0" lang="en-US" sz="2800" b="1" i="0" u="none" strike="noStrike" cap="none" spc="0" normalizeH="0" baseline="0" dirty="0">
                  <a:ln>
                    <a:noFill/>
                  </a:ln>
                  <a:solidFill>
                    <a:srgbClr val="11688B"/>
                  </a:solidFill>
                  <a:effectLst/>
                  <a:uFillTx/>
                  <a:latin typeface="+mn-lt"/>
                  <a:ea typeface="+mn-ea"/>
                  <a:cs typeface="+mn-cs"/>
                  <a:sym typeface="Helvetica Neue"/>
                </a:rPr>
                <a:t>major criteria</a:t>
              </a:r>
            </a:p>
          </p:txBody>
        </p:sp>
        <p:sp>
          <p:nvSpPr>
            <p:cNvPr id="38" name="Rectangle 37">
              <a:extLst>
                <a:ext uri="{FF2B5EF4-FFF2-40B4-BE49-F238E27FC236}">
                  <a16:creationId xmlns:a16="http://schemas.microsoft.com/office/drawing/2014/main" id="{27799A59-35BC-A602-6FEB-4122B7B32396}"/>
                </a:ext>
              </a:extLst>
            </p:cNvPr>
            <p:cNvSpPr/>
            <p:nvPr/>
          </p:nvSpPr>
          <p:spPr>
            <a:xfrm>
              <a:off x="8558213" y="8944004"/>
              <a:ext cx="3977345" cy="1815882"/>
            </a:xfrm>
            <a:prstGeom prst="rect">
              <a:avLst/>
            </a:prstGeom>
          </p:spPr>
          <p:txBody>
            <a:bodyPr wrap="square">
              <a:spAutoFit/>
            </a:bodyPr>
            <a:lstStyle/>
            <a:p>
              <a:pPr algn="l"/>
              <a:r>
                <a:rPr lang="en-US" sz="2800" dirty="0">
                  <a:solidFill>
                    <a:srgbClr val="11688B"/>
                  </a:solidFill>
                </a:rPr>
                <a:t>Add at least 2 of the 11 </a:t>
              </a:r>
              <a:r>
                <a:rPr lang="en-US" sz="2800" b="1" dirty="0">
                  <a:solidFill>
                    <a:srgbClr val="11688B"/>
                  </a:solidFill>
                </a:rPr>
                <a:t>minor criteria</a:t>
              </a:r>
              <a:r>
                <a:rPr lang="en-US" sz="2800" dirty="0">
                  <a:solidFill>
                    <a:srgbClr val="11688B"/>
                  </a:solidFill>
                </a:rPr>
                <a:t>, including at least one laboratory abnormality</a:t>
              </a:r>
            </a:p>
          </p:txBody>
        </p:sp>
        <p:sp>
          <p:nvSpPr>
            <p:cNvPr id="39" name="Rectangle 38">
              <a:extLst>
                <a:ext uri="{FF2B5EF4-FFF2-40B4-BE49-F238E27FC236}">
                  <a16:creationId xmlns:a16="http://schemas.microsoft.com/office/drawing/2014/main" id="{E1FB3C88-A259-E0CE-5D14-4E7AE5F82147}"/>
                </a:ext>
              </a:extLst>
            </p:cNvPr>
            <p:cNvSpPr/>
            <p:nvPr/>
          </p:nvSpPr>
          <p:spPr>
            <a:xfrm>
              <a:off x="15024023" y="9159448"/>
              <a:ext cx="3809248" cy="1384995"/>
            </a:xfrm>
            <a:prstGeom prst="rect">
              <a:avLst/>
            </a:prstGeom>
          </p:spPr>
          <p:txBody>
            <a:bodyPr wrap="square">
              <a:spAutoFit/>
            </a:bodyPr>
            <a:lstStyle/>
            <a:p>
              <a:pPr algn="l"/>
              <a:r>
                <a:rPr lang="en-US" sz="2800" dirty="0">
                  <a:solidFill>
                    <a:srgbClr val="11688B"/>
                  </a:solidFill>
                </a:rPr>
                <a:t>Exclude all listed conditions that can </a:t>
              </a:r>
              <a:r>
                <a:rPr lang="en-US" sz="2800" b="1" dirty="0">
                  <a:solidFill>
                    <a:srgbClr val="11688B"/>
                  </a:solidFill>
                </a:rPr>
                <a:t>mimic iMCD</a:t>
              </a:r>
            </a:p>
          </p:txBody>
        </p:sp>
        <p:sp>
          <p:nvSpPr>
            <p:cNvPr id="40" name="Rectangle 39">
              <a:extLst>
                <a:ext uri="{FF2B5EF4-FFF2-40B4-BE49-F238E27FC236}">
                  <a16:creationId xmlns:a16="http://schemas.microsoft.com/office/drawing/2014/main" id="{C5F7AB15-B3F7-547D-B139-2C2B7F049A73}"/>
                </a:ext>
              </a:extLst>
            </p:cNvPr>
            <p:cNvSpPr/>
            <p:nvPr/>
          </p:nvSpPr>
          <p:spPr>
            <a:xfrm>
              <a:off x="19644501" y="9700669"/>
              <a:ext cx="3567103" cy="821862"/>
            </a:xfrm>
            <a:prstGeom prst="rect">
              <a:avLst/>
            </a:prstGeom>
          </p:spPr>
          <p:txBody>
            <a:bodyPr wrap="square">
              <a:spAutoFit/>
            </a:bodyPr>
            <a:lstStyle/>
            <a:p>
              <a:r>
                <a:rPr lang="en-US" sz="4400" b="1" dirty="0">
                  <a:solidFill>
                    <a:srgbClr val="11688B"/>
                  </a:solidFill>
                </a:rPr>
                <a:t>DIAGNOSE</a:t>
              </a:r>
            </a:p>
          </p:txBody>
        </p:sp>
        <p:pic>
          <p:nvPicPr>
            <p:cNvPr id="41" name="Graphic 40">
              <a:extLst>
                <a:ext uri="{FF2B5EF4-FFF2-40B4-BE49-F238E27FC236}">
                  <a16:creationId xmlns:a16="http://schemas.microsoft.com/office/drawing/2014/main" id="{4B39481F-E3EA-4099-8B2D-F57CDAD0F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710" y="8857253"/>
              <a:ext cx="1989384" cy="1989384"/>
            </a:xfrm>
            <a:prstGeom prst="rect">
              <a:avLst/>
            </a:prstGeom>
          </p:spPr>
        </p:pic>
        <p:pic>
          <p:nvPicPr>
            <p:cNvPr id="42" name="Graphic 41">
              <a:extLst>
                <a:ext uri="{FF2B5EF4-FFF2-40B4-BE49-F238E27FC236}">
                  <a16:creationId xmlns:a16="http://schemas.microsoft.com/office/drawing/2014/main" id="{2F60F03A-C03E-32FB-FD5C-D4FCA18D7F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92155" y="8857253"/>
              <a:ext cx="1989384" cy="1989384"/>
            </a:xfrm>
            <a:prstGeom prst="rect">
              <a:avLst/>
            </a:prstGeom>
          </p:spPr>
        </p:pic>
        <p:pic>
          <p:nvPicPr>
            <p:cNvPr id="46" name="Graphic 45">
              <a:extLst>
                <a:ext uri="{FF2B5EF4-FFF2-40B4-BE49-F238E27FC236}">
                  <a16:creationId xmlns:a16="http://schemas.microsoft.com/office/drawing/2014/main" id="{1221DC16-CC7F-323C-92F7-296C7045A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353927" y="7205954"/>
              <a:ext cx="1989384" cy="1989384"/>
            </a:xfrm>
            <a:prstGeom prst="rect">
              <a:avLst/>
            </a:prstGeom>
          </p:spPr>
        </p:pic>
        <p:pic>
          <p:nvPicPr>
            <p:cNvPr id="47" name="Graphic 46">
              <a:extLst>
                <a:ext uri="{FF2B5EF4-FFF2-40B4-BE49-F238E27FC236}">
                  <a16:creationId xmlns:a16="http://schemas.microsoft.com/office/drawing/2014/main" id="{409F617B-2606-A74C-1C41-20FAC5E85A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99254" y="7170064"/>
              <a:ext cx="1989384" cy="1989384"/>
            </a:xfrm>
            <a:prstGeom prst="rect">
              <a:avLst/>
            </a:prstGeom>
          </p:spPr>
        </p:pic>
        <p:sp>
          <p:nvSpPr>
            <p:cNvPr id="48" name="Triangle 47">
              <a:extLst>
                <a:ext uri="{FF2B5EF4-FFF2-40B4-BE49-F238E27FC236}">
                  <a16:creationId xmlns:a16="http://schemas.microsoft.com/office/drawing/2014/main" id="{CA375EF2-DB30-2FE3-AEAD-CB44C43E01D9}"/>
                </a:ext>
              </a:extLst>
            </p:cNvPr>
            <p:cNvSpPr/>
            <p:nvPr/>
          </p:nvSpPr>
          <p:spPr>
            <a:xfrm rot="5400000">
              <a:off x="6497162" y="7858847"/>
              <a:ext cx="778101" cy="455397"/>
            </a:xfrm>
            <a:prstGeom prst="triangl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Triangle 48">
              <a:extLst>
                <a:ext uri="{FF2B5EF4-FFF2-40B4-BE49-F238E27FC236}">
                  <a16:creationId xmlns:a16="http://schemas.microsoft.com/office/drawing/2014/main" id="{083ABF3B-1607-B4A5-6DC0-599CF7AF1942}"/>
                </a:ext>
              </a:extLst>
            </p:cNvPr>
            <p:cNvSpPr/>
            <p:nvPr/>
          </p:nvSpPr>
          <p:spPr>
            <a:xfrm rot="5400000">
              <a:off x="12512199" y="7858847"/>
              <a:ext cx="778101" cy="455397"/>
            </a:xfrm>
            <a:prstGeom prst="triangl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Triangle 49">
              <a:extLst>
                <a:ext uri="{FF2B5EF4-FFF2-40B4-BE49-F238E27FC236}">
                  <a16:creationId xmlns:a16="http://schemas.microsoft.com/office/drawing/2014/main" id="{6E267B6B-E762-90F3-33AF-25B01114D0DC}"/>
                </a:ext>
              </a:extLst>
            </p:cNvPr>
            <p:cNvSpPr/>
            <p:nvPr/>
          </p:nvSpPr>
          <p:spPr>
            <a:xfrm rot="5400000">
              <a:off x="18350191" y="7858846"/>
              <a:ext cx="1189341" cy="455397"/>
            </a:xfrm>
            <a:prstGeom prst="triangle">
              <a:avLst/>
            </a:prstGeom>
            <a:solidFill>
              <a:srgbClr val="11688B"/>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1" name="TextBox 50">
            <a:extLst>
              <a:ext uri="{FF2B5EF4-FFF2-40B4-BE49-F238E27FC236}">
                <a16:creationId xmlns:a16="http://schemas.microsoft.com/office/drawing/2014/main" id="{F2DC4DEE-33D4-8152-DBE6-B944E591DE56}"/>
              </a:ext>
            </a:extLst>
          </p:cNvPr>
          <p:cNvSpPr txBox="1"/>
          <p:nvPr/>
        </p:nvSpPr>
        <p:spPr>
          <a:xfrm>
            <a:off x="1211262" y="11095502"/>
            <a:ext cx="83724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See next slide for detailed diagnostic guidelines </a:t>
            </a:r>
            <a:endParaRPr kumimoji="0" lang="en-US" sz="1800" b="0" u="none" strike="noStrike" cap="none" spc="0" normalizeH="0" baseline="30000" dirty="0">
              <a:ln>
                <a:noFill/>
              </a:ln>
              <a:solidFill>
                <a:srgbClr val="11688B"/>
              </a:solidFill>
              <a:effectLst/>
              <a:uFillTx/>
              <a:latin typeface="+mn-lt"/>
              <a:ea typeface="+mn-ea"/>
              <a:cs typeface="+mn-cs"/>
              <a:sym typeface="Helvetica Neue"/>
            </a:endParaRPr>
          </a:p>
        </p:txBody>
      </p:sp>
      <p:pic>
        <p:nvPicPr>
          <p:cNvPr id="52" name="Graphic 51">
            <a:extLst>
              <a:ext uri="{FF2B5EF4-FFF2-40B4-BE49-F238E27FC236}">
                <a16:creationId xmlns:a16="http://schemas.microsoft.com/office/drawing/2014/main" id="{828BC876-2A65-A407-7330-12B2E76FE5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46499" y="8910917"/>
            <a:ext cx="2380953" cy="2380953"/>
          </a:xfrm>
          <a:prstGeom prst="rect">
            <a:avLst/>
          </a:prstGeom>
        </p:spPr>
      </p:pic>
      <p:sp>
        <p:nvSpPr>
          <p:cNvPr id="13" name="Rounded Rectangle 12">
            <a:extLst>
              <a:ext uri="{FF2B5EF4-FFF2-40B4-BE49-F238E27FC236}">
                <a16:creationId xmlns:a16="http://schemas.microsoft.com/office/drawing/2014/main" id="{89335EB3-452C-2711-FCDA-9EED36879B7D}"/>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Graphic 13" descr="Hamburger Menu Icon with solid fill">
            <a:hlinkClick r:id="rId14" action="ppaction://hlinksldjump"/>
            <a:extLst>
              <a:ext uri="{FF2B5EF4-FFF2-40B4-BE49-F238E27FC236}">
                <a16:creationId xmlns:a16="http://schemas.microsoft.com/office/drawing/2014/main" id="{44837FAB-AEEB-B057-1DA6-BA58E1E65929}"/>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7182928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1800" b="1" dirty="0"/>
              <a:t>Abbreviations</a:t>
            </a:r>
            <a:r>
              <a:rPr lang="en-US" sz="1800" dirty="0"/>
              <a:t>: </a:t>
            </a:r>
            <a:r>
              <a:rPr lang="en-US" sz="1800" b="1" dirty="0"/>
              <a:t>CD</a:t>
            </a:r>
            <a:r>
              <a:rPr lang="en-US" sz="1800" dirty="0"/>
              <a:t>, Castleman Disease; </a:t>
            </a:r>
            <a:r>
              <a:rPr lang="en-US" sz="1800" b="1" dirty="0"/>
              <a:t>CMV</a:t>
            </a:r>
            <a:r>
              <a:rPr lang="en-US" sz="1800" dirty="0"/>
              <a:t>, cytomegalovirus; </a:t>
            </a:r>
            <a:r>
              <a:rPr lang="en-US" sz="1800" b="1" dirty="0"/>
              <a:t>CRP</a:t>
            </a:r>
            <a:r>
              <a:rPr lang="en-US" sz="1800" dirty="0"/>
              <a:t>, C-reactive protein; </a:t>
            </a:r>
            <a:r>
              <a:rPr lang="en-US" sz="1800" b="1" dirty="0"/>
              <a:t>CTCAE</a:t>
            </a:r>
            <a:r>
              <a:rPr lang="en-US" sz="1800" dirty="0"/>
              <a:t>, common terminology criteria for adverse events; </a:t>
            </a:r>
            <a:br>
              <a:rPr lang="en-US" sz="1800" dirty="0"/>
            </a:br>
            <a:r>
              <a:rPr lang="en-US" sz="1800" b="1" dirty="0"/>
              <a:t>EBV</a:t>
            </a:r>
            <a:r>
              <a:rPr lang="en-US" sz="1800" dirty="0"/>
              <a:t>, Epstein-Barr virus; </a:t>
            </a:r>
            <a:r>
              <a:rPr lang="en-US" sz="1800" b="1" dirty="0"/>
              <a:t>eGFR</a:t>
            </a:r>
            <a:r>
              <a:rPr lang="en-US" sz="1800" dirty="0"/>
              <a:t>, estimated glomerular filtration rate; </a:t>
            </a:r>
            <a:r>
              <a:rPr lang="en-US" sz="1800" b="1" dirty="0"/>
              <a:t>ESR</a:t>
            </a:r>
            <a:r>
              <a:rPr lang="en-US" sz="1800" dirty="0"/>
              <a:t>, erythrocyte sedimentation rate; </a:t>
            </a:r>
            <a:r>
              <a:rPr lang="en-US" sz="1800" b="1" dirty="0"/>
              <a:t>FDC</a:t>
            </a:r>
            <a:r>
              <a:rPr lang="en-US" sz="1800" dirty="0"/>
              <a:t>, follicular dendritic cell; </a:t>
            </a:r>
            <a:r>
              <a:rPr lang="en-US" sz="1800" b="1" dirty="0"/>
              <a:t>HHV-8</a:t>
            </a:r>
            <a:r>
              <a:rPr lang="en-US" sz="1800" dirty="0"/>
              <a:t>, human herpesvirus-8; </a:t>
            </a:r>
            <a:br>
              <a:rPr lang="en-US" sz="1800" dirty="0"/>
            </a:br>
            <a:r>
              <a:rPr lang="en-US" sz="1800" b="1" dirty="0"/>
              <a:t>HIV</a:t>
            </a:r>
            <a:r>
              <a:rPr lang="en-US" sz="1800" dirty="0"/>
              <a:t>, human immunodeficiency virus; </a:t>
            </a:r>
            <a:r>
              <a:rPr lang="en-US" sz="1800" b="1" dirty="0"/>
              <a:t>IHC</a:t>
            </a:r>
            <a:r>
              <a:rPr lang="en-US" sz="1800" dirty="0"/>
              <a:t>, immunohistochemical staining; </a:t>
            </a:r>
            <a:r>
              <a:rPr lang="en-US" sz="1800" b="1" dirty="0"/>
              <a:t>iMCD</a:t>
            </a:r>
            <a:r>
              <a:rPr lang="en-US" sz="1800" dirty="0"/>
              <a:t>, idiopathic Multicentric Castleman Disease; </a:t>
            </a:r>
            <a:r>
              <a:rPr lang="en-US" sz="1800" b="1" dirty="0"/>
              <a:t>LANA-1</a:t>
            </a:r>
            <a:r>
              <a:rPr lang="en-US" sz="1800" dirty="0"/>
              <a:t>, latency-associated nuclear antigen; </a:t>
            </a:r>
            <a:br>
              <a:rPr lang="en-US" sz="1800" dirty="0"/>
            </a:br>
            <a:r>
              <a:rPr lang="en-US" sz="1800" b="1" dirty="0"/>
              <a:t>PCR</a:t>
            </a:r>
            <a:r>
              <a:rPr lang="en-US" sz="1800" dirty="0"/>
              <a:t>, polymerase chain reaction; </a:t>
            </a:r>
            <a:r>
              <a:rPr lang="en-US" sz="1800" b="1" dirty="0"/>
              <a:t>POEMS</a:t>
            </a:r>
            <a:r>
              <a:rPr lang="en-US" sz="1800" dirty="0"/>
              <a:t>, polyneuropathy, organomegaly, endocrinopathy, monoclonal gammopathy and skin changes. </a:t>
            </a:r>
          </a:p>
          <a:p>
            <a:pPr>
              <a:spcAft>
                <a:spcPts val="600"/>
              </a:spcAft>
            </a:pPr>
            <a:r>
              <a:rPr lang="en-GB" sz="1800" b="1" dirty="0"/>
              <a:t>References: </a:t>
            </a:r>
            <a:r>
              <a:rPr lang="en-US" sz="1800" b="1" dirty="0"/>
              <a:t>1</a:t>
            </a:r>
            <a:r>
              <a:rPr lang="en-US" sz="1800" dirty="0"/>
              <a:t>. </a:t>
            </a:r>
            <a:r>
              <a:rPr lang="en-US" sz="1800" dirty="0" err="1"/>
              <a:t>Fajgenbaum</a:t>
            </a:r>
            <a:r>
              <a:rPr lang="en-US" sz="1800" dirty="0"/>
              <a:t> DC</a:t>
            </a:r>
            <a:r>
              <a:rPr lang="en-US" sz="1800" i="1" dirty="0"/>
              <a:t>, et al. Blood. </a:t>
            </a:r>
            <a:r>
              <a:rPr lang="en-US" sz="1800" dirty="0"/>
              <a:t>2017; 129: 1646–57.</a:t>
            </a:r>
          </a:p>
        </p:txBody>
      </p:sp>
      <p:sp>
        <p:nvSpPr>
          <p:cNvPr id="3" name="Title 1">
            <a:extLst>
              <a:ext uri="{FF2B5EF4-FFF2-40B4-BE49-F238E27FC236}">
                <a16:creationId xmlns:a16="http://schemas.microsoft.com/office/drawing/2014/main" id="{EDB1CA79-79E7-3DAE-8F61-0B0289642CB3}"/>
              </a:ext>
            </a:extLst>
          </p:cNvPr>
          <p:cNvSpPr txBox="1">
            <a:spLocks/>
          </p:cNvSpPr>
          <p:nvPr/>
        </p:nvSpPr>
        <p:spPr>
          <a:xfrm>
            <a:off x="1575485" y="1822166"/>
            <a:ext cx="10362515" cy="819434"/>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dirty="0"/>
              <a:t>Diagnostic guidelines</a:t>
            </a:r>
            <a:r>
              <a:rPr lang="en-US" baseline="30000" dirty="0"/>
              <a:t>1</a:t>
            </a:r>
          </a:p>
        </p:txBody>
      </p:sp>
      <p:grpSp>
        <p:nvGrpSpPr>
          <p:cNvPr id="4" name="Group 3">
            <a:extLst>
              <a:ext uri="{FF2B5EF4-FFF2-40B4-BE49-F238E27FC236}">
                <a16:creationId xmlns:a16="http://schemas.microsoft.com/office/drawing/2014/main" id="{E5FCF864-FC49-6891-1313-764DDC43A894}"/>
              </a:ext>
            </a:extLst>
          </p:cNvPr>
          <p:cNvGrpSpPr/>
          <p:nvPr/>
        </p:nvGrpSpPr>
        <p:grpSpPr>
          <a:xfrm>
            <a:off x="1211263" y="5638282"/>
            <a:ext cx="6483548" cy="665593"/>
            <a:chOff x="1448872" y="5991647"/>
            <a:chExt cx="6483548" cy="665593"/>
          </a:xfrm>
        </p:grpSpPr>
        <p:sp>
          <p:nvSpPr>
            <p:cNvPr id="5" name="Rounded Rectangle 4">
              <a:extLst>
                <a:ext uri="{FF2B5EF4-FFF2-40B4-BE49-F238E27FC236}">
                  <a16:creationId xmlns:a16="http://schemas.microsoft.com/office/drawing/2014/main" id="{898D813A-26AB-4A9F-CBC8-8254FB474C84}"/>
                </a:ext>
              </a:extLst>
            </p:cNvPr>
            <p:cNvSpPr/>
            <p:nvPr/>
          </p:nvSpPr>
          <p:spPr>
            <a:xfrm>
              <a:off x="3822618" y="5991647"/>
              <a:ext cx="4109802" cy="646331"/>
            </a:xfrm>
            <a:prstGeom prst="roundRect">
              <a:avLst>
                <a:gd name="adj" fmla="val 50000"/>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 name="TextBox 5">
              <a:extLst>
                <a:ext uri="{FF2B5EF4-FFF2-40B4-BE49-F238E27FC236}">
                  <a16:creationId xmlns:a16="http://schemas.microsoft.com/office/drawing/2014/main" id="{0ACCD756-7A51-4A6F-E2ED-BE1EE42A0249}"/>
                </a:ext>
              </a:extLst>
            </p:cNvPr>
            <p:cNvSpPr txBox="1"/>
            <p:nvPr/>
          </p:nvSpPr>
          <p:spPr>
            <a:xfrm>
              <a:off x="4969629" y="6075279"/>
              <a:ext cx="2962791" cy="461665"/>
            </a:xfrm>
            <a:prstGeom prst="rect">
              <a:avLst/>
            </a:prstGeom>
            <a:noFill/>
          </p:spPr>
          <p:txBody>
            <a:bodyPr wrap="square" rtlCol="0" anchor="ctr" anchorCtr="0">
              <a:spAutoFit/>
            </a:bodyPr>
            <a:lstStyle/>
            <a:p>
              <a:pPr algn="ctr"/>
              <a:r>
                <a:rPr lang="en-US" dirty="0">
                  <a:solidFill>
                    <a:srgbClr val="11688B"/>
                  </a:solidFill>
                  <a:latin typeface="+mj-lt"/>
                </a:rPr>
                <a:t>Minor criteria</a:t>
              </a:r>
            </a:p>
          </p:txBody>
        </p:sp>
        <p:sp>
          <p:nvSpPr>
            <p:cNvPr id="13" name="Rounded Rectangle 12">
              <a:extLst>
                <a:ext uri="{FF2B5EF4-FFF2-40B4-BE49-F238E27FC236}">
                  <a16:creationId xmlns:a16="http://schemas.microsoft.com/office/drawing/2014/main" id="{C543929C-B414-7438-707B-40E9FF7FCB68}"/>
                </a:ext>
              </a:extLst>
            </p:cNvPr>
            <p:cNvSpPr/>
            <p:nvPr/>
          </p:nvSpPr>
          <p:spPr>
            <a:xfrm>
              <a:off x="1448872" y="5991647"/>
              <a:ext cx="3520757" cy="665593"/>
            </a:xfrm>
            <a:prstGeom prst="roundRect">
              <a:avLst>
                <a:gd name="adj" fmla="val 50000"/>
              </a:avLst>
            </a:prstGeom>
            <a:solidFill>
              <a:srgbClr val="F28A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4" name="TextBox 13">
              <a:extLst>
                <a:ext uri="{FF2B5EF4-FFF2-40B4-BE49-F238E27FC236}">
                  <a16:creationId xmlns:a16="http://schemas.microsoft.com/office/drawing/2014/main" id="{36C55E39-8227-A246-C48C-F77D57B103F3}"/>
                </a:ext>
              </a:extLst>
            </p:cNvPr>
            <p:cNvSpPr txBox="1"/>
            <p:nvPr/>
          </p:nvSpPr>
          <p:spPr>
            <a:xfrm>
              <a:off x="1448872" y="6085659"/>
              <a:ext cx="3520757" cy="461665"/>
            </a:xfrm>
            <a:prstGeom prst="rect">
              <a:avLst/>
            </a:prstGeom>
            <a:noFill/>
          </p:spPr>
          <p:txBody>
            <a:bodyPr wrap="square" rtlCol="0" anchor="ctr" anchorCtr="0">
              <a:spAutoFit/>
            </a:bodyPr>
            <a:lstStyle/>
            <a:p>
              <a:pPr algn="ctr"/>
              <a:r>
                <a:rPr lang="en-US" b="1">
                  <a:solidFill>
                    <a:schemeClr val="bg1"/>
                  </a:solidFill>
                  <a:latin typeface="+mj-lt"/>
                </a:rPr>
                <a:t>ADD</a:t>
              </a:r>
            </a:p>
          </p:txBody>
        </p:sp>
      </p:grpSp>
      <p:sp>
        <p:nvSpPr>
          <p:cNvPr id="16" name="Rounded Rectangle 15">
            <a:extLst>
              <a:ext uri="{FF2B5EF4-FFF2-40B4-BE49-F238E27FC236}">
                <a16:creationId xmlns:a16="http://schemas.microsoft.com/office/drawing/2014/main" id="{B75CFB57-F01C-8AE0-1B56-A31A206FFA44}"/>
              </a:ext>
            </a:extLst>
          </p:cNvPr>
          <p:cNvSpPr/>
          <p:nvPr/>
        </p:nvSpPr>
        <p:spPr>
          <a:xfrm>
            <a:off x="3585009" y="3140207"/>
            <a:ext cx="4109802" cy="661044"/>
          </a:xfrm>
          <a:prstGeom prst="roundRect">
            <a:avLst>
              <a:gd name="adj" fmla="val 50000"/>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7" name="TextBox 16">
            <a:extLst>
              <a:ext uri="{FF2B5EF4-FFF2-40B4-BE49-F238E27FC236}">
                <a16:creationId xmlns:a16="http://schemas.microsoft.com/office/drawing/2014/main" id="{D8D388CD-61D3-975D-A2B2-0FE20C7618BE}"/>
              </a:ext>
            </a:extLst>
          </p:cNvPr>
          <p:cNvSpPr txBox="1"/>
          <p:nvPr/>
        </p:nvSpPr>
        <p:spPr>
          <a:xfrm>
            <a:off x="4750089" y="3259703"/>
            <a:ext cx="2926653" cy="461665"/>
          </a:xfrm>
          <a:prstGeom prst="rect">
            <a:avLst/>
          </a:prstGeom>
          <a:noFill/>
        </p:spPr>
        <p:txBody>
          <a:bodyPr wrap="square" rtlCol="0">
            <a:spAutoFit/>
          </a:bodyPr>
          <a:lstStyle/>
          <a:p>
            <a:pPr algn="ctr"/>
            <a:r>
              <a:rPr lang="en-US" dirty="0">
                <a:solidFill>
                  <a:srgbClr val="11688B"/>
                </a:solidFill>
                <a:latin typeface="+mj-lt"/>
              </a:rPr>
              <a:t>Major criteria</a:t>
            </a:r>
          </a:p>
        </p:txBody>
      </p:sp>
      <p:sp>
        <p:nvSpPr>
          <p:cNvPr id="18" name="Rounded Rectangle 17">
            <a:extLst>
              <a:ext uri="{FF2B5EF4-FFF2-40B4-BE49-F238E27FC236}">
                <a16:creationId xmlns:a16="http://schemas.microsoft.com/office/drawing/2014/main" id="{99730735-E0A2-BEEF-E5BE-822DF3AF1DD8}"/>
              </a:ext>
            </a:extLst>
          </p:cNvPr>
          <p:cNvSpPr/>
          <p:nvPr/>
        </p:nvSpPr>
        <p:spPr>
          <a:xfrm>
            <a:off x="1211263" y="3145411"/>
            <a:ext cx="3520757" cy="665593"/>
          </a:xfrm>
          <a:prstGeom prst="roundRect">
            <a:avLst>
              <a:gd name="adj" fmla="val 50000"/>
            </a:avLst>
          </a:prstGeom>
          <a:solidFill>
            <a:srgbClr val="11688B"/>
          </a:solidFill>
          <a:ln>
            <a:solidFill>
              <a:srgbClr val="11688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9" name="TextBox 18">
            <a:extLst>
              <a:ext uri="{FF2B5EF4-FFF2-40B4-BE49-F238E27FC236}">
                <a16:creationId xmlns:a16="http://schemas.microsoft.com/office/drawing/2014/main" id="{834594FC-42BE-95A1-BA58-D7D67D13FECD}"/>
              </a:ext>
            </a:extLst>
          </p:cNvPr>
          <p:cNvSpPr txBox="1"/>
          <p:nvPr/>
        </p:nvSpPr>
        <p:spPr>
          <a:xfrm>
            <a:off x="1211263" y="3256653"/>
            <a:ext cx="3520757" cy="461665"/>
          </a:xfrm>
          <a:prstGeom prst="rect">
            <a:avLst/>
          </a:prstGeom>
          <a:noFill/>
        </p:spPr>
        <p:txBody>
          <a:bodyPr wrap="square" rtlCol="0">
            <a:spAutoFit/>
          </a:bodyPr>
          <a:lstStyle/>
          <a:p>
            <a:pPr algn="ctr"/>
            <a:r>
              <a:rPr lang="en-US" b="1" dirty="0">
                <a:solidFill>
                  <a:schemeClr val="bg1"/>
                </a:solidFill>
                <a:latin typeface="+mj-lt"/>
              </a:rPr>
              <a:t>ESTABLISH</a:t>
            </a:r>
          </a:p>
        </p:txBody>
      </p:sp>
      <p:sp>
        <p:nvSpPr>
          <p:cNvPr id="20" name="TextBox 19">
            <a:extLst>
              <a:ext uri="{FF2B5EF4-FFF2-40B4-BE49-F238E27FC236}">
                <a16:creationId xmlns:a16="http://schemas.microsoft.com/office/drawing/2014/main" id="{A21D621F-83A4-62A3-8E90-8A30FC77EA9E}"/>
              </a:ext>
            </a:extLst>
          </p:cNvPr>
          <p:cNvSpPr txBox="1"/>
          <p:nvPr/>
        </p:nvSpPr>
        <p:spPr>
          <a:xfrm>
            <a:off x="1211263" y="3892376"/>
            <a:ext cx="10427964" cy="1785104"/>
          </a:xfrm>
          <a:prstGeom prst="rect">
            <a:avLst/>
          </a:prstGeom>
          <a:noFill/>
        </p:spPr>
        <p:txBody>
          <a:bodyPr wrap="square" rtlCol="0">
            <a:spAutoFit/>
          </a:bodyPr>
          <a:lstStyle/>
          <a:p>
            <a:pPr marL="342900" indent="-342900" algn="l">
              <a:buAutoNum type="arabicPeriod"/>
            </a:pPr>
            <a:r>
              <a:rPr lang="en-GB" sz="2000" b="1" dirty="0">
                <a:solidFill>
                  <a:srgbClr val="11688B"/>
                </a:solidFill>
              </a:rPr>
              <a:t>Multiple enlarged lymph nodes </a:t>
            </a:r>
          </a:p>
          <a:p>
            <a:pPr marL="633413" indent="-249238" algn="l">
              <a:buFont typeface="Arial" panose="020B0604020202020204" pitchFamily="34" charset="0"/>
              <a:buChar char="•"/>
            </a:pPr>
            <a:r>
              <a:rPr lang="en-GB" sz="1800" dirty="0">
                <a:solidFill>
                  <a:srgbClr val="11688B"/>
                </a:solidFill>
              </a:rPr>
              <a:t>Measuring ≥1 cm in short-axis diameter in multiple lymph node stations </a:t>
            </a:r>
            <a:br>
              <a:rPr lang="en-GB" sz="1800" dirty="0">
                <a:solidFill>
                  <a:srgbClr val="11688B"/>
                </a:solidFill>
              </a:rPr>
            </a:br>
            <a:endParaRPr lang="en-GB" sz="1800" dirty="0">
              <a:solidFill>
                <a:srgbClr val="11688B"/>
              </a:solidFill>
            </a:endParaRPr>
          </a:p>
          <a:p>
            <a:pPr algn="l"/>
            <a:r>
              <a:rPr lang="en-GB" sz="2000" b="1" dirty="0">
                <a:solidFill>
                  <a:srgbClr val="11688B"/>
                </a:solidFill>
              </a:rPr>
              <a:t>2. Histopathologic lymph node features consistent with the iMCD spectrum</a:t>
            </a:r>
            <a:r>
              <a:rPr lang="en-GB" sz="2000" b="1" baseline="30000" dirty="0">
                <a:solidFill>
                  <a:srgbClr val="11688B"/>
                </a:solidFill>
              </a:rPr>
              <a:t>1</a:t>
            </a:r>
            <a:r>
              <a:rPr lang="en-GB" sz="2000" b="1" dirty="0">
                <a:solidFill>
                  <a:srgbClr val="11688B"/>
                </a:solidFill>
              </a:rPr>
              <a:t> </a:t>
            </a:r>
          </a:p>
          <a:p>
            <a:pPr marL="633413" indent="-249238" algn="l">
              <a:buFont typeface="Arial" panose="020B0604020202020204" pitchFamily="34" charset="0"/>
              <a:buChar char="•"/>
            </a:pPr>
            <a:r>
              <a:rPr lang="en-GB" sz="1800" dirty="0">
                <a:solidFill>
                  <a:srgbClr val="11688B"/>
                </a:solidFill>
              </a:rPr>
              <a:t>Requires lymph node biopsy (excisional biopsy preferred) </a:t>
            </a:r>
            <a:br>
              <a:rPr lang="en-GB" sz="1400" dirty="0">
                <a:solidFill>
                  <a:srgbClr val="11688B"/>
                </a:solidFill>
              </a:rPr>
            </a:br>
            <a:endParaRPr lang="en-GB" sz="1400" dirty="0">
              <a:solidFill>
                <a:srgbClr val="11688B"/>
              </a:solidFill>
            </a:endParaRPr>
          </a:p>
        </p:txBody>
      </p:sp>
      <p:sp>
        <p:nvSpPr>
          <p:cNvPr id="21" name="TextBox 20">
            <a:extLst>
              <a:ext uri="{FF2B5EF4-FFF2-40B4-BE49-F238E27FC236}">
                <a16:creationId xmlns:a16="http://schemas.microsoft.com/office/drawing/2014/main" id="{BD087F46-E71B-A4E0-1B46-1CF2EDC4D5AA}"/>
              </a:ext>
            </a:extLst>
          </p:cNvPr>
          <p:cNvSpPr txBox="1"/>
          <p:nvPr/>
        </p:nvSpPr>
        <p:spPr>
          <a:xfrm>
            <a:off x="1141793" y="6351845"/>
            <a:ext cx="11050208" cy="4924425"/>
          </a:xfrm>
          <a:prstGeom prst="rect">
            <a:avLst/>
          </a:prstGeom>
          <a:noFill/>
        </p:spPr>
        <p:txBody>
          <a:bodyPr wrap="square" rtlCol="0">
            <a:spAutoFit/>
          </a:bodyPr>
          <a:lstStyle/>
          <a:p>
            <a:pPr algn="l"/>
            <a:r>
              <a:rPr lang="en-GB" sz="2000" b="1" dirty="0">
                <a:solidFill>
                  <a:srgbClr val="11688B"/>
                </a:solidFill>
                <a:latin typeface="+mj-lt"/>
              </a:rPr>
              <a:t>Need at least 2 of 11 minor criteria, with at least 1 laboratory parameter:</a:t>
            </a:r>
            <a:br>
              <a:rPr lang="en-GB" sz="2000" b="1" dirty="0">
                <a:solidFill>
                  <a:srgbClr val="11688B"/>
                </a:solidFill>
                <a:latin typeface="+mj-lt"/>
              </a:rPr>
            </a:br>
            <a:endParaRPr lang="en-GB" sz="2000" b="1" dirty="0">
              <a:solidFill>
                <a:srgbClr val="11688B"/>
              </a:solidFill>
              <a:latin typeface="+mj-lt"/>
            </a:endParaRPr>
          </a:p>
          <a:p>
            <a:pPr algn="l"/>
            <a:r>
              <a:rPr lang="en-GB" sz="2000" b="1" dirty="0">
                <a:solidFill>
                  <a:srgbClr val="11688B"/>
                </a:solidFill>
                <a:latin typeface="+mj-lt"/>
              </a:rPr>
              <a:t>Clinical symptoms </a:t>
            </a:r>
            <a:endParaRPr lang="en-GB" sz="2000" dirty="0">
              <a:solidFill>
                <a:srgbClr val="11688B"/>
              </a:solidFill>
              <a:latin typeface="+mj-lt"/>
            </a:endParaRPr>
          </a:p>
          <a:p>
            <a:pPr marL="585788" indent="-254000" algn="l">
              <a:buFont typeface="Arial" panose="020B0604020202020204" pitchFamily="34" charset="0"/>
              <a:buChar char="•"/>
            </a:pPr>
            <a:r>
              <a:rPr lang="en-GB" sz="1800" dirty="0">
                <a:solidFill>
                  <a:srgbClr val="11688B"/>
                </a:solidFill>
                <a:latin typeface="+mj-lt"/>
              </a:rPr>
              <a:t>Constitutional symptoms: night sweats, fever (&gt;38°C), weight loss or fatigue </a:t>
            </a:r>
            <a:br>
              <a:rPr lang="en-GB" sz="1800" dirty="0">
                <a:solidFill>
                  <a:srgbClr val="11688B"/>
                </a:solidFill>
                <a:latin typeface="+mj-lt"/>
              </a:rPr>
            </a:br>
            <a:r>
              <a:rPr lang="en-GB" sz="1800" dirty="0">
                <a:solidFill>
                  <a:srgbClr val="11688B"/>
                </a:solidFill>
                <a:latin typeface="+mj-lt"/>
              </a:rPr>
              <a:t>(≥2 CTCAE lymphoma score for B-symptoms) </a:t>
            </a:r>
          </a:p>
          <a:p>
            <a:pPr marL="585788" indent="-254000" algn="l">
              <a:buFont typeface="Arial" panose="020B0604020202020204" pitchFamily="34" charset="0"/>
              <a:buChar char="•"/>
            </a:pPr>
            <a:r>
              <a:rPr lang="en-GB" sz="1800" dirty="0">
                <a:solidFill>
                  <a:srgbClr val="11688B"/>
                </a:solidFill>
                <a:latin typeface="+mj-lt"/>
              </a:rPr>
              <a:t>Fluid accumulation: oedema, anasarca, ascites or pleural effusion </a:t>
            </a:r>
          </a:p>
          <a:p>
            <a:pPr marL="585788" indent="-254000" algn="l">
              <a:buFont typeface="Arial" panose="020B0604020202020204" pitchFamily="34" charset="0"/>
              <a:buChar char="•"/>
            </a:pPr>
            <a:r>
              <a:rPr lang="en-GB" sz="1800" dirty="0">
                <a:solidFill>
                  <a:srgbClr val="11688B"/>
                </a:solidFill>
                <a:latin typeface="+mj-lt"/>
              </a:rPr>
              <a:t>Large spleen and/or liver </a:t>
            </a:r>
          </a:p>
          <a:p>
            <a:pPr marL="585788" indent="-254000" algn="l">
              <a:buFont typeface="Arial" panose="020B0604020202020204" pitchFamily="34" charset="0"/>
              <a:buChar char="•"/>
            </a:pPr>
            <a:r>
              <a:rPr lang="en-GB" sz="1800" dirty="0">
                <a:solidFill>
                  <a:srgbClr val="11688B"/>
                </a:solidFill>
                <a:latin typeface="+mj-lt"/>
              </a:rPr>
              <a:t>Eruptive cherry </a:t>
            </a:r>
            <a:r>
              <a:rPr lang="en-GB" sz="1800" dirty="0" err="1">
                <a:solidFill>
                  <a:srgbClr val="11688B"/>
                </a:solidFill>
                <a:latin typeface="+mj-lt"/>
              </a:rPr>
              <a:t>haemangiomatosis</a:t>
            </a:r>
            <a:r>
              <a:rPr lang="en-GB" sz="1800" dirty="0">
                <a:solidFill>
                  <a:srgbClr val="11688B"/>
                </a:solidFill>
                <a:latin typeface="+mj-lt"/>
              </a:rPr>
              <a:t> or violaceous papules </a:t>
            </a:r>
          </a:p>
          <a:p>
            <a:pPr marL="585788" indent="-254000" algn="l">
              <a:buFont typeface="Arial" panose="020B0604020202020204" pitchFamily="34" charset="0"/>
              <a:buChar char="•"/>
            </a:pPr>
            <a:r>
              <a:rPr lang="en-GB" sz="1800" dirty="0">
                <a:solidFill>
                  <a:srgbClr val="11688B"/>
                </a:solidFill>
                <a:latin typeface="+mj-lt"/>
              </a:rPr>
              <a:t>Lymphocytic interstitial pneumonitis </a:t>
            </a:r>
          </a:p>
          <a:p>
            <a:pPr marL="585788" indent="-254000" algn="l">
              <a:buFont typeface="Arial" panose="020B0604020202020204" pitchFamily="34" charset="0"/>
              <a:buChar char="•"/>
            </a:pPr>
            <a:endParaRPr lang="en-GB" sz="1800" dirty="0">
              <a:solidFill>
                <a:srgbClr val="11688B"/>
              </a:solidFill>
              <a:latin typeface="+mj-lt"/>
            </a:endParaRPr>
          </a:p>
          <a:p>
            <a:pPr algn="l"/>
            <a:r>
              <a:rPr lang="en-GB" sz="2000" b="1" dirty="0">
                <a:solidFill>
                  <a:srgbClr val="11688B"/>
                </a:solidFill>
                <a:latin typeface="+mj-lt"/>
              </a:rPr>
              <a:t>Laboratory parameters </a:t>
            </a:r>
            <a:endParaRPr lang="en-GB" sz="2000" dirty="0">
              <a:solidFill>
                <a:srgbClr val="11688B"/>
              </a:solidFill>
              <a:latin typeface="+mj-lt"/>
            </a:endParaRPr>
          </a:p>
          <a:p>
            <a:pPr marL="546100" indent="-254000" algn="l">
              <a:buFont typeface="Arial" panose="020B0604020202020204" pitchFamily="34" charset="0"/>
              <a:buChar char="•"/>
            </a:pPr>
            <a:r>
              <a:rPr lang="en-GB" sz="1800" dirty="0">
                <a:solidFill>
                  <a:srgbClr val="11688B"/>
                </a:solidFill>
                <a:latin typeface="+mj-lt"/>
              </a:rPr>
              <a:t>Elevated CRP (&gt;10 mg/L) or ESR (&gt;15 mm/h)* </a:t>
            </a:r>
          </a:p>
          <a:p>
            <a:pPr marL="546100" indent="-254000" algn="l">
              <a:buFont typeface="Arial" panose="020B0604020202020204" pitchFamily="34" charset="0"/>
              <a:buChar char="•"/>
            </a:pPr>
            <a:r>
              <a:rPr lang="en-GB" sz="1800" dirty="0">
                <a:solidFill>
                  <a:srgbClr val="11688B"/>
                </a:solidFill>
                <a:latin typeface="+mj-lt"/>
              </a:rPr>
              <a:t>Anaemia (haemoglobin &lt;12.5 g/dL for males, &lt;11.5 g/dL for females) </a:t>
            </a:r>
          </a:p>
          <a:p>
            <a:pPr marL="546100" indent="-254000" algn="l">
              <a:buFont typeface="Arial" panose="020B0604020202020204" pitchFamily="34" charset="0"/>
              <a:buChar char="•"/>
            </a:pPr>
            <a:r>
              <a:rPr lang="en-GB" sz="1800" dirty="0">
                <a:solidFill>
                  <a:srgbClr val="11688B"/>
                </a:solidFill>
                <a:latin typeface="+mj-lt"/>
              </a:rPr>
              <a:t>Thrombocytopaenia (platelet count &lt;150 k/</a:t>
            </a:r>
            <a:r>
              <a:rPr lang="el-GR" sz="1800" dirty="0">
                <a:solidFill>
                  <a:srgbClr val="11688B"/>
                </a:solidFill>
                <a:latin typeface="+mj-lt"/>
              </a:rPr>
              <a:t>μ</a:t>
            </a:r>
            <a:r>
              <a:rPr lang="en-GB" sz="1800" dirty="0">
                <a:solidFill>
                  <a:srgbClr val="11688B"/>
                </a:solidFill>
                <a:latin typeface="+mj-lt"/>
              </a:rPr>
              <a:t>L) or thrombocytosis (platelet count &lt;400 k/</a:t>
            </a:r>
            <a:r>
              <a:rPr lang="el-GR" sz="1800" dirty="0">
                <a:solidFill>
                  <a:srgbClr val="11688B"/>
                </a:solidFill>
                <a:latin typeface="+mj-lt"/>
              </a:rPr>
              <a:t>μ</a:t>
            </a:r>
            <a:r>
              <a:rPr lang="en-GB" sz="1800" dirty="0">
                <a:solidFill>
                  <a:srgbClr val="11688B"/>
                </a:solidFill>
                <a:latin typeface="+mj-lt"/>
              </a:rPr>
              <a:t>L) </a:t>
            </a:r>
          </a:p>
          <a:p>
            <a:pPr marL="546100" indent="-254000" algn="l">
              <a:buFont typeface="Arial" panose="020B0604020202020204" pitchFamily="34" charset="0"/>
              <a:buChar char="•"/>
            </a:pPr>
            <a:r>
              <a:rPr lang="en-GB" sz="1800" dirty="0">
                <a:solidFill>
                  <a:srgbClr val="11688B"/>
                </a:solidFill>
                <a:latin typeface="+mj-lt"/>
              </a:rPr>
              <a:t>Hypoalbuminaemia (albumin &lt;3.5 g/dL) </a:t>
            </a:r>
          </a:p>
          <a:p>
            <a:pPr marL="546100" indent="-254000" algn="l">
              <a:buFont typeface="Arial" panose="020B0604020202020204" pitchFamily="34" charset="0"/>
              <a:buChar char="•"/>
            </a:pPr>
            <a:r>
              <a:rPr lang="en-GB" sz="1800" dirty="0">
                <a:solidFill>
                  <a:srgbClr val="11688B"/>
                </a:solidFill>
                <a:latin typeface="+mj-lt"/>
              </a:rPr>
              <a:t>Renal dysfunction (eGFR &lt;60 mL/min/1.73m</a:t>
            </a:r>
            <a:r>
              <a:rPr lang="en-GB" sz="1800" baseline="30000" dirty="0">
                <a:solidFill>
                  <a:srgbClr val="11688B"/>
                </a:solidFill>
                <a:latin typeface="+mj-lt"/>
              </a:rPr>
              <a:t>2</a:t>
            </a:r>
            <a:r>
              <a:rPr lang="en-GB" sz="1800" dirty="0">
                <a:solidFill>
                  <a:srgbClr val="11688B"/>
                </a:solidFill>
                <a:latin typeface="+mj-lt"/>
              </a:rPr>
              <a:t>) or proteinuria (total; 150 mg/24h or 10 mg/100ml) </a:t>
            </a:r>
          </a:p>
          <a:p>
            <a:pPr marL="546100" indent="-254000" algn="l">
              <a:buFont typeface="Arial" panose="020B0604020202020204" pitchFamily="34" charset="0"/>
              <a:buChar char="•"/>
            </a:pPr>
            <a:r>
              <a:rPr lang="en-GB" sz="1800" dirty="0">
                <a:solidFill>
                  <a:srgbClr val="11688B"/>
                </a:solidFill>
                <a:latin typeface="+mj-lt"/>
              </a:rPr>
              <a:t>Polyclonal hypergammaglobulinemia (total </a:t>
            </a:r>
            <a:r>
              <a:rPr lang="el-GR" sz="1800" dirty="0">
                <a:solidFill>
                  <a:srgbClr val="11688B"/>
                </a:solidFill>
                <a:latin typeface="+mj-lt"/>
              </a:rPr>
              <a:t>γ </a:t>
            </a:r>
            <a:r>
              <a:rPr lang="en-GB" sz="1800" dirty="0">
                <a:solidFill>
                  <a:srgbClr val="11688B"/>
                </a:solidFill>
                <a:latin typeface="+mj-lt"/>
              </a:rPr>
              <a:t>globulin or immunoglobulin G &gt;1700 mg/dL)</a:t>
            </a:r>
          </a:p>
        </p:txBody>
      </p:sp>
      <p:sp>
        <p:nvSpPr>
          <p:cNvPr id="22" name="TextBox 21">
            <a:extLst>
              <a:ext uri="{FF2B5EF4-FFF2-40B4-BE49-F238E27FC236}">
                <a16:creationId xmlns:a16="http://schemas.microsoft.com/office/drawing/2014/main" id="{6112FBD0-A0F4-1453-B6B4-45CB3BF4A6A7}"/>
              </a:ext>
            </a:extLst>
          </p:cNvPr>
          <p:cNvSpPr txBox="1"/>
          <p:nvPr/>
        </p:nvSpPr>
        <p:spPr>
          <a:xfrm>
            <a:off x="12314902" y="3908200"/>
            <a:ext cx="11073736" cy="7571303"/>
          </a:xfrm>
          <a:prstGeom prst="rect">
            <a:avLst/>
          </a:prstGeom>
          <a:noFill/>
        </p:spPr>
        <p:txBody>
          <a:bodyPr wrap="square" rtlCol="0">
            <a:spAutoFit/>
          </a:bodyPr>
          <a:lstStyle/>
          <a:p>
            <a:pPr algn="l"/>
            <a:r>
              <a:rPr lang="en-GB" sz="2000" b="1" dirty="0">
                <a:solidFill>
                  <a:srgbClr val="11688B"/>
                </a:solidFill>
                <a:latin typeface="+mj-lt"/>
              </a:rPr>
              <a:t>Infection-related </a:t>
            </a:r>
            <a:endParaRPr lang="en-GB" sz="2000" dirty="0">
              <a:solidFill>
                <a:srgbClr val="11688B"/>
              </a:solidFill>
              <a:latin typeface="+mj-lt"/>
            </a:endParaRPr>
          </a:p>
          <a:p>
            <a:pPr marL="682625" indent="-254000" algn="l">
              <a:buFont typeface="Arial" panose="020B0604020202020204" pitchFamily="34" charset="0"/>
              <a:buChar char="•"/>
            </a:pPr>
            <a:r>
              <a:rPr lang="en-GB" sz="1800" dirty="0">
                <a:solidFill>
                  <a:srgbClr val="11688B"/>
                </a:solidFill>
                <a:latin typeface="+mj-lt"/>
              </a:rPr>
              <a:t>HHV-8 (infection can be documented by blood PCR, diagnosis of HHV-8-associated MCD requires </a:t>
            </a:r>
            <a:br>
              <a:rPr lang="en-GB" sz="1800" dirty="0">
                <a:solidFill>
                  <a:srgbClr val="11688B"/>
                </a:solidFill>
                <a:latin typeface="+mj-lt"/>
              </a:rPr>
            </a:br>
            <a:r>
              <a:rPr lang="en-GB" sz="1800" dirty="0">
                <a:solidFill>
                  <a:srgbClr val="11688B"/>
                </a:solidFill>
                <a:latin typeface="+mj-lt"/>
              </a:rPr>
              <a:t>positive LANA-1 staining by IHC, which excludes iMCD) </a:t>
            </a:r>
          </a:p>
          <a:p>
            <a:pPr marL="682625" indent="-254000" algn="l">
              <a:buFont typeface="Arial" panose="020B0604020202020204" pitchFamily="34" charset="0"/>
              <a:buChar char="•"/>
            </a:pPr>
            <a:r>
              <a:rPr lang="en-GB" sz="1800" dirty="0">
                <a:solidFill>
                  <a:srgbClr val="11688B"/>
                </a:solidFill>
                <a:latin typeface="+mj-lt"/>
              </a:rPr>
              <a:t>Clinical EBV-lymphoproliferative disorders such as infectious mononucleosis or chronic active EBV (detectable EBV viral load not necessarily exclusionary) </a:t>
            </a:r>
          </a:p>
          <a:p>
            <a:pPr marL="682625" indent="-254000" algn="l">
              <a:buFont typeface="Arial" panose="020B0604020202020204" pitchFamily="34" charset="0"/>
              <a:buChar char="•"/>
            </a:pPr>
            <a:r>
              <a:rPr lang="en-GB" sz="1800" dirty="0">
                <a:solidFill>
                  <a:srgbClr val="11688B"/>
                </a:solidFill>
                <a:latin typeface="+mj-lt"/>
              </a:rPr>
              <a:t>Inflammation and adenopathy caused by other uncontrolled infections (e.g. acute or uncontrolled CMV, toxoplasmosis, HIV, active tuberculosis) </a:t>
            </a:r>
            <a:br>
              <a:rPr lang="en-GB" sz="1600" dirty="0">
                <a:solidFill>
                  <a:srgbClr val="11688B"/>
                </a:solidFill>
                <a:latin typeface="+mj-lt"/>
              </a:rPr>
            </a:br>
            <a:endParaRPr lang="en-GB" sz="1600" dirty="0">
              <a:solidFill>
                <a:srgbClr val="11688B"/>
              </a:solidFill>
              <a:latin typeface="+mj-lt"/>
            </a:endParaRPr>
          </a:p>
          <a:p>
            <a:pPr algn="l"/>
            <a:r>
              <a:rPr lang="en-GB" sz="2000" b="1" dirty="0">
                <a:solidFill>
                  <a:srgbClr val="11688B"/>
                </a:solidFill>
                <a:latin typeface="+mj-lt"/>
              </a:rPr>
              <a:t>Autoimmune/autoinflammatory </a:t>
            </a:r>
            <a:endParaRPr lang="en-GB" sz="2000" dirty="0">
              <a:solidFill>
                <a:srgbClr val="11688B"/>
              </a:solidFill>
              <a:latin typeface="+mj-lt"/>
            </a:endParaRPr>
          </a:p>
          <a:p>
            <a:pPr marL="682625" indent="-273050" algn="l">
              <a:buFont typeface="Arial" panose="020B0604020202020204" pitchFamily="34" charset="0"/>
              <a:buChar char="•"/>
            </a:pPr>
            <a:r>
              <a:rPr lang="en-GB" sz="1800" dirty="0">
                <a:solidFill>
                  <a:srgbClr val="11688B"/>
                </a:solidFill>
                <a:latin typeface="+mj-lt"/>
              </a:rPr>
              <a:t>Systemic lupus erythematosus </a:t>
            </a:r>
          </a:p>
          <a:p>
            <a:pPr marL="682625" indent="-273050" algn="l">
              <a:buFont typeface="Arial" panose="020B0604020202020204" pitchFamily="34" charset="0"/>
              <a:buChar char="•"/>
            </a:pPr>
            <a:r>
              <a:rPr lang="en-GB" sz="1800" dirty="0">
                <a:solidFill>
                  <a:srgbClr val="11688B"/>
                </a:solidFill>
                <a:latin typeface="+mj-lt"/>
              </a:rPr>
              <a:t>Rheumatoid arthritis </a:t>
            </a:r>
          </a:p>
          <a:p>
            <a:pPr marL="682625" indent="-273050" algn="l">
              <a:buFont typeface="Arial" panose="020B0604020202020204" pitchFamily="34" charset="0"/>
              <a:buChar char="•"/>
            </a:pPr>
            <a:r>
              <a:rPr lang="en-GB" sz="1800" dirty="0">
                <a:solidFill>
                  <a:srgbClr val="11688B"/>
                </a:solidFill>
                <a:latin typeface="+mj-lt"/>
              </a:rPr>
              <a:t>Adult-onset Still’s disease </a:t>
            </a:r>
          </a:p>
          <a:p>
            <a:pPr marL="682625" indent="-273050" algn="l">
              <a:buFont typeface="Arial" panose="020B0604020202020204" pitchFamily="34" charset="0"/>
              <a:buChar char="•"/>
            </a:pPr>
            <a:r>
              <a:rPr lang="en-GB" sz="1800" dirty="0">
                <a:solidFill>
                  <a:srgbClr val="11688B"/>
                </a:solidFill>
                <a:latin typeface="+mj-lt"/>
              </a:rPr>
              <a:t>Juvenile idiopathic arthritis </a:t>
            </a:r>
          </a:p>
          <a:p>
            <a:pPr marL="682625" indent="-273050" algn="l">
              <a:buFont typeface="Arial" panose="020B0604020202020204" pitchFamily="34" charset="0"/>
              <a:buChar char="•"/>
            </a:pPr>
            <a:r>
              <a:rPr lang="en-GB" sz="1800" dirty="0">
                <a:solidFill>
                  <a:srgbClr val="11688B"/>
                </a:solidFill>
                <a:latin typeface="+mj-lt"/>
              </a:rPr>
              <a:t>Autoimmune lymphoproliferative syndrome </a:t>
            </a:r>
          </a:p>
          <a:p>
            <a:pPr marL="409575" algn="l"/>
            <a:endParaRPr lang="en-GB" sz="1800" dirty="0">
              <a:solidFill>
                <a:srgbClr val="11688B"/>
              </a:solidFill>
              <a:latin typeface="+mj-lt"/>
            </a:endParaRPr>
          </a:p>
          <a:p>
            <a:pPr algn="l"/>
            <a:r>
              <a:rPr lang="en-GB" sz="1800" b="1" dirty="0">
                <a:solidFill>
                  <a:srgbClr val="11688B"/>
                </a:solidFill>
                <a:latin typeface="+mj-lt"/>
              </a:rPr>
              <a:t>Requires full clinical criteria, detection of autoimmune antibodies alone is not exclusionary </a:t>
            </a:r>
          </a:p>
          <a:p>
            <a:pPr algn="l"/>
            <a:endParaRPr lang="en-GB" sz="1600" dirty="0">
              <a:solidFill>
                <a:srgbClr val="11688B"/>
              </a:solidFill>
              <a:latin typeface="+mj-lt"/>
            </a:endParaRPr>
          </a:p>
          <a:p>
            <a:pPr algn="l"/>
            <a:r>
              <a:rPr lang="en-GB" sz="2000" b="1" dirty="0">
                <a:solidFill>
                  <a:srgbClr val="11688B"/>
                </a:solidFill>
                <a:latin typeface="+mj-lt"/>
              </a:rPr>
              <a:t>Malignant/lymphoproliferative </a:t>
            </a:r>
            <a:endParaRPr lang="en-GB" sz="2000" dirty="0">
              <a:solidFill>
                <a:srgbClr val="11688B"/>
              </a:solidFill>
              <a:latin typeface="+mj-lt"/>
            </a:endParaRPr>
          </a:p>
          <a:p>
            <a:pPr marL="682625" indent="-273050" algn="l">
              <a:buFont typeface="Arial" panose="020B0604020202020204" pitchFamily="34" charset="0"/>
              <a:buChar char="•"/>
            </a:pPr>
            <a:r>
              <a:rPr lang="en-GB" sz="1800" dirty="0">
                <a:solidFill>
                  <a:srgbClr val="11688B"/>
                </a:solidFill>
                <a:latin typeface="+mj-lt"/>
              </a:rPr>
              <a:t>Lymphoma (Hodgkin’s and non-Hodgkin’s) </a:t>
            </a:r>
          </a:p>
          <a:p>
            <a:pPr marL="682625" indent="-273050" algn="l">
              <a:buFont typeface="Arial" panose="020B0604020202020204" pitchFamily="34" charset="0"/>
              <a:buChar char="•"/>
            </a:pPr>
            <a:r>
              <a:rPr lang="en-GB" sz="1800" dirty="0">
                <a:solidFill>
                  <a:srgbClr val="11688B"/>
                </a:solidFill>
                <a:latin typeface="+mj-lt"/>
              </a:rPr>
              <a:t>Multiple myeloma </a:t>
            </a:r>
          </a:p>
          <a:p>
            <a:pPr marL="682625" indent="-273050" algn="l">
              <a:buFont typeface="Arial" panose="020B0604020202020204" pitchFamily="34" charset="0"/>
              <a:buChar char="•"/>
            </a:pPr>
            <a:r>
              <a:rPr lang="en-GB" sz="1800" dirty="0">
                <a:solidFill>
                  <a:srgbClr val="11688B"/>
                </a:solidFill>
                <a:latin typeface="+mj-lt"/>
              </a:rPr>
              <a:t>Primary lymph node plasmacytoma </a:t>
            </a:r>
          </a:p>
          <a:p>
            <a:pPr marL="682625" indent="-273050" algn="l">
              <a:buFont typeface="Arial" panose="020B0604020202020204" pitchFamily="34" charset="0"/>
              <a:buChar char="•"/>
            </a:pPr>
            <a:r>
              <a:rPr lang="en-GB" sz="1800" dirty="0">
                <a:solidFill>
                  <a:srgbClr val="11688B"/>
                </a:solidFill>
                <a:latin typeface="+mj-lt"/>
              </a:rPr>
              <a:t>FDC sarcoma </a:t>
            </a:r>
          </a:p>
          <a:p>
            <a:pPr marL="682625" indent="-273050" algn="l">
              <a:buFont typeface="Arial" panose="020B0604020202020204" pitchFamily="34" charset="0"/>
              <a:buChar char="•"/>
            </a:pPr>
            <a:r>
              <a:rPr lang="en-GB" sz="1800" dirty="0">
                <a:solidFill>
                  <a:srgbClr val="11688B"/>
                </a:solidFill>
                <a:latin typeface="+mj-lt"/>
              </a:rPr>
              <a:t>POEMS syndrome (considered a disease “associated” with CD) </a:t>
            </a:r>
          </a:p>
          <a:p>
            <a:pPr marL="409575" algn="l"/>
            <a:endParaRPr lang="en-GB" sz="1800" dirty="0">
              <a:solidFill>
                <a:srgbClr val="11688B"/>
              </a:solidFill>
              <a:latin typeface="+mj-lt"/>
            </a:endParaRPr>
          </a:p>
          <a:p>
            <a:pPr algn="l"/>
            <a:r>
              <a:rPr lang="en-GB" sz="1800" b="1" dirty="0">
                <a:solidFill>
                  <a:srgbClr val="11688B"/>
                </a:solidFill>
                <a:latin typeface="+mj-lt"/>
              </a:rPr>
              <a:t>These disorders must be assessed at the same time as iMCD to be exclusionary </a:t>
            </a:r>
            <a:endParaRPr lang="en-GB" sz="1800" dirty="0">
              <a:solidFill>
                <a:srgbClr val="11688B"/>
              </a:solidFill>
              <a:latin typeface="+mj-lt"/>
            </a:endParaRPr>
          </a:p>
          <a:p>
            <a:pPr algn="l"/>
            <a:endParaRPr lang="en-US" sz="1600" dirty="0">
              <a:solidFill>
                <a:srgbClr val="11688B"/>
              </a:solidFill>
              <a:latin typeface="+mj-lt"/>
            </a:endParaRPr>
          </a:p>
        </p:txBody>
      </p:sp>
      <p:grpSp>
        <p:nvGrpSpPr>
          <p:cNvPr id="23" name="Group 22">
            <a:extLst>
              <a:ext uri="{FF2B5EF4-FFF2-40B4-BE49-F238E27FC236}">
                <a16:creationId xmlns:a16="http://schemas.microsoft.com/office/drawing/2014/main" id="{DA721150-8B2D-2420-CAD4-FE223DE43C8D}"/>
              </a:ext>
            </a:extLst>
          </p:cNvPr>
          <p:cNvGrpSpPr/>
          <p:nvPr/>
        </p:nvGrpSpPr>
        <p:grpSpPr>
          <a:xfrm>
            <a:off x="12314902" y="3130454"/>
            <a:ext cx="7210572" cy="670797"/>
            <a:chOff x="1448872" y="3264972"/>
            <a:chExt cx="7210572" cy="670797"/>
          </a:xfrm>
        </p:grpSpPr>
        <p:sp>
          <p:nvSpPr>
            <p:cNvPr id="24" name="Rounded Rectangle 23">
              <a:extLst>
                <a:ext uri="{FF2B5EF4-FFF2-40B4-BE49-F238E27FC236}">
                  <a16:creationId xmlns:a16="http://schemas.microsoft.com/office/drawing/2014/main" id="{B081B2B1-A9F6-A1DE-E3D5-246AD168D8C6}"/>
                </a:ext>
              </a:extLst>
            </p:cNvPr>
            <p:cNvSpPr/>
            <p:nvPr/>
          </p:nvSpPr>
          <p:spPr>
            <a:xfrm>
              <a:off x="3822617" y="3264972"/>
              <a:ext cx="4836827" cy="661044"/>
            </a:xfrm>
            <a:prstGeom prst="roundRect">
              <a:avLst>
                <a:gd name="adj" fmla="val 50000"/>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5" name="TextBox 24">
              <a:extLst>
                <a:ext uri="{FF2B5EF4-FFF2-40B4-BE49-F238E27FC236}">
                  <a16:creationId xmlns:a16="http://schemas.microsoft.com/office/drawing/2014/main" id="{BEF50179-A901-CF6C-BDC0-BF40D99ECBDC}"/>
                </a:ext>
              </a:extLst>
            </p:cNvPr>
            <p:cNvSpPr txBox="1"/>
            <p:nvPr/>
          </p:nvSpPr>
          <p:spPr>
            <a:xfrm>
              <a:off x="5351210" y="3361977"/>
              <a:ext cx="2926653" cy="461665"/>
            </a:xfrm>
            <a:prstGeom prst="rect">
              <a:avLst/>
            </a:prstGeom>
            <a:noFill/>
          </p:spPr>
          <p:txBody>
            <a:bodyPr wrap="square" rtlCol="0">
              <a:spAutoFit/>
            </a:bodyPr>
            <a:lstStyle/>
            <a:p>
              <a:pPr algn="ctr"/>
              <a:r>
                <a:rPr lang="en-US" dirty="0">
                  <a:solidFill>
                    <a:srgbClr val="11688B"/>
                  </a:solidFill>
                  <a:latin typeface="+mj-lt"/>
                </a:rPr>
                <a:t>Exclusion criteria</a:t>
              </a:r>
            </a:p>
          </p:txBody>
        </p:sp>
        <p:sp>
          <p:nvSpPr>
            <p:cNvPr id="26" name="Rounded Rectangle 25">
              <a:extLst>
                <a:ext uri="{FF2B5EF4-FFF2-40B4-BE49-F238E27FC236}">
                  <a16:creationId xmlns:a16="http://schemas.microsoft.com/office/drawing/2014/main" id="{1646BFEF-F784-60EE-E1CC-F62E0BF34FA3}"/>
                </a:ext>
              </a:extLst>
            </p:cNvPr>
            <p:cNvSpPr/>
            <p:nvPr/>
          </p:nvSpPr>
          <p:spPr>
            <a:xfrm>
              <a:off x="1448872" y="3270176"/>
              <a:ext cx="3520757" cy="665593"/>
            </a:xfrm>
            <a:prstGeom prst="roundRect">
              <a:avLst>
                <a:gd name="adj" fmla="val 50000"/>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7" name="TextBox 26">
              <a:extLst>
                <a:ext uri="{FF2B5EF4-FFF2-40B4-BE49-F238E27FC236}">
                  <a16:creationId xmlns:a16="http://schemas.microsoft.com/office/drawing/2014/main" id="{87B367DF-00C8-8EFA-353E-4CF66DE5921A}"/>
                </a:ext>
              </a:extLst>
            </p:cNvPr>
            <p:cNvSpPr txBox="1"/>
            <p:nvPr/>
          </p:nvSpPr>
          <p:spPr>
            <a:xfrm>
              <a:off x="1448872" y="3381418"/>
              <a:ext cx="3520757" cy="461665"/>
            </a:xfrm>
            <a:prstGeom prst="rect">
              <a:avLst/>
            </a:prstGeom>
            <a:noFill/>
          </p:spPr>
          <p:txBody>
            <a:bodyPr wrap="square" rtlCol="0">
              <a:spAutoFit/>
            </a:bodyPr>
            <a:lstStyle/>
            <a:p>
              <a:pPr algn="ctr"/>
              <a:r>
                <a:rPr lang="en-US" b="1" dirty="0">
                  <a:solidFill>
                    <a:schemeClr val="bg1"/>
                  </a:solidFill>
                  <a:latin typeface="+mj-lt"/>
                </a:rPr>
                <a:t>EXCLUDE</a:t>
              </a:r>
            </a:p>
          </p:txBody>
        </p:sp>
      </p:grpSp>
      <p:sp>
        <p:nvSpPr>
          <p:cNvPr id="28" name="Rectangle 27">
            <a:extLst>
              <a:ext uri="{FF2B5EF4-FFF2-40B4-BE49-F238E27FC236}">
                <a16:creationId xmlns:a16="http://schemas.microsoft.com/office/drawing/2014/main" id="{F31A8389-2DEE-E984-B5D8-3B2349A75A90}"/>
              </a:ext>
            </a:extLst>
          </p:cNvPr>
          <p:cNvSpPr/>
          <p:nvPr/>
        </p:nvSpPr>
        <p:spPr>
          <a:xfrm>
            <a:off x="869252" y="11614364"/>
            <a:ext cx="13878623" cy="369332"/>
          </a:xfrm>
          <a:prstGeom prst="rect">
            <a:avLst/>
          </a:prstGeom>
        </p:spPr>
        <p:txBody>
          <a:bodyPr wrap="square">
            <a:spAutoFit/>
          </a:bodyPr>
          <a:lstStyle/>
          <a:p>
            <a:pPr marL="292100" algn="l"/>
            <a:r>
              <a:rPr lang="en-GB" sz="1800" dirty="0">
                <a:solidFill>
                  <a:srgbClr val="11688B"/>
                </a:solidFill>
              </a:rPr>
              <a:t>*Evaluation of CRP is mandatory, and tracking is highly recommended, but ESR is acceptable where CRP is not available</a:t>
            </a:r>
          </a:p>
        </p:txBody>
      </p:sp>
      <p:sp>
        <p:nvSpPr>
          <p:cNvPr id="9" name="Rounded Rectangle 8">
            <a:extLst>
              <a:ext uri="{FF2B5EF4-FFF2-40B4-BE49-F238E27FC236}">
                <a16:creationId xmlns:a16="http://schemas.microsoft.com/office/drawing/2014/main" id="{5D7621DC-AB1D-E34F-197F-BBAF0B2F0525}"/>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Graphic 9" descr="Hamburger Menu Icon with solid fill">
            <a:hlinkClick r:id="rId3" action="ppaction://hlinksldjump"/>
            <a:extLst>
              <a:ext uri="{FF2B5EF4-FFF2-40B4-BE49-F238E27FC236}">
                <a16:creationId xmlns:a16="http://schemas.microsoft.com/office/drawing/2014/main" id="{8FA64AA8-A719-B166-F88D-6BBAFF806B1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38575422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a:t>
            </a:r>
          </a:p>
          <a:p>
            <a:r>
              <a:rPr lang="en-GB" sz="2000" b="1" dirty="0"/>
              <a:t>References: </a:t>
            </a:r>
            <a:r>
              <a:rPr lang="en-US" sz="2000" b="1" dirty="0"/>
              <a:t>1</a:t>
            </a:r>
            <a:r>
              <a:rPr lang="en-US" sz="2000" dirty="0"/>
              <a:t>. </a:t>
            </a:r>
            <a:r>
              <a:rPr lang="en-US" sz="2000" dirty="0" err="1"/>
              <a:t>Fajgenbaum</a:t>
            </a:r>
            <a:r>
              <a:rPr lang="en-US" sz="2000" dirty="0"/>
              <a:t> DC, </a:t>
            </a:r>
            <a:r>
              <a:rPr lang="en-US" sz="2000" i="1" dirty="0"/>
              <a:t>et al. Blood</a:t>
            </a:r>
            <a:r>
              <a:rPr lang="en-US" sz="2000" dirty="0"/>
              <a:t>. 2017; 129: 1646–57.</a:t>
            </a:r>
            <a:endParaRPr lang="en-GB" sz="2000" dirty="0"/>
          </a:p>
        </p:txBody>
      </p:sp>
      <p:sp>
        <p:nvSpPr>
          <p:cNvPr id="7" name="TextBox 6">
            <a:extLst>
              <a:ext uri="{FF2B5EF4-FFF2-40B4-BE49-F238E27FC236}">
                <a16:creationId xmlns:a16="http://schemas.microsoft.com/office/drawing/2014/main" id="{1D4182A1-F83C-25DB-1203-D248E1A0AC78}"/>
              </a:ext>
            </a:extLst>
          </p:cNvPr>
          <p:cNvSpPr txBox="1"/>
          <p:nvPr/>
        </p:nvSpPr>
        <p:spPr>
          <a:xfrm>
            <a:off x="1717105" y="5821819"/>
            <a:ext cx="10972113"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diagnosis of idiopathic Multicentric Castleman Disease (iMCD) must include histopathologic lymph node features consistent with the iMCD spectrum which are best assessed with an excisional lymph node biopsy</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19969"/>
            <a:ext cx="15921577"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Diagnosis requires close multidisciplinary collaboration between pathologists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and treating physicians</a:t>
            </a:r>
          </a:p>
        </p:txBody>
      </p:sp>
      <p:sp>
        <p:nvSpPr>
          <p:cNvPr id="37" name="Rectangle 36">
            <a:extLst>
              <a:ext uri="{FF2B5EF4-FFF2-40B4-BE49-F238E27FC236}">
                <a16:creationId xmlns:a16="http://schemas.microsoft.com/office/drawing/2014/main" id="{0F97A3EA-A6A2-F61E-C227-4F0F31F5C28D}"/>
              </a:ext>
            </a:extLst>
          </p:cNvPr>
          <p:cNvSpPr/>
          <p:nvPr/>
        </p:nvSpPr>
        <p:spPr>
          <a:xfrm>
            <a:off x="14648688" y="8333981"/>
            <a:ext cx="8739949" cy="1446550"/>
          </a:xfrm>
          <a:prstGeom prst="rect">
            <a:avLst/>
          </a:prstGeom>
        </p:spPr>
        <p:txBody>
          <a:bodyPr wrap="square">
            <a:spAutoFit/>
          </a:bodyPr>
          <a:lstStyle/>
          <a:p>
            <a:r>
              <a:rPr lang="en-US" sz="4400" b="1" dirty="0">
                <a:solidFill>
                  <a:srgbClr val="11688B"/>
                </a:solidFill>
              </a:rPr>
              <a:t>Expert pathologists </a:t>
            </a:r>
            <a:r>
              <a:rPr lang="en-US" sz="4400" dirty="0">
                <a:solidFill>
                  <a:srgbClr val="11688B"/>
                </a:solidFill>
              </a:rPr>
              <a:t>must be involved in a diagnosis of iMCD</a:t>
            </a:r>
          </a:p>
        </p:txBody>
      </p:sp>
      <p:pic>
        <p:nvPicPr>
          <p:cNvPr id="38" name="Graphic 37">
            <a:extLst>
              <a:ext uri="{FF2B5EF4-FFF2-40B4-BE49-F238E27FC236}">
                <a16:creationId xmlns:a16="http://schemas.microsoft.com/office/drawing/2014/main" id="{C667A29A-7AB8-4C37-4894-ED2EC5B547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7954" y="2978951"/>
            <a:ext cx="5727461" cy="5727461"/>
          </a:xfrm>
          <a:prstGeom prst="rect">
            <a:avLst/>
          </a:prstGeom>
        </p:spPr>
      </p:pic>
      <p:pic>
        <p:nvPicPr>
          <p:cNvPr id="5" name="Graphic 4" descr="Right pointing backhand index outline">
            <a:extLst>
              <a:ext uri="{FF2B5EF4-FFF2-40B4-BE49-F238E27FC236}">
                <a16:creationId xmlns:a16="http://schemas.microsoft.com/office/drawing/2014/main" id="{4F603257-FA77-67FB-6B7B-52E09F0E4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6178475" y="10617798"/>
            <a:ext cx="731520" cy="731520"/>
          </a:xfrm>
          <a:prstGeom prst="rect">
            <a:avLst/>
          </a:prstGeom>
          <a:effectLst/>
          <a:sp3d/>
        </p:spPr>
      </p:pic>
      <p:grpSp>
        <p:nvGrpSpPr>
          <p:cNvPr id="6" name="Group 5">
            <a:extLst>
              <a:ext uri="{FF2B5EF4-FFF2-40B4-BE49-F238E27FC236}">
                <a16:creationId xmlns:a16="http://schemas.microsoft.com/office/drawing/2014/main" id="{861EF269-AA3C-9E74-46F3-7235826DF8A4}"/>
              </a:ext>
            </a:extLst>
          </p:cNvPr>
          <p:cNvGrpSpPr/>
          <p:nvPr/>
        </p:nvGrpSpPr>
        <p:grpSpPr>
          <a:xfrm>
            <a:off x="2089801" y="10330307"/>
            <a:ext cx="5069281" cy="1152000"/>
            <a:chOff x="2089801" y="10330307"/>
            <a:chExt cx="5069281" cy="1152000"/>
          </a:xfrm>
        </p:grpSpPr>
        <p:sp>
          <p:nvSpPr>
            <p:cNvPr id="10" name="Rounded Rectangle 9">
              <a:extLst>
                <a:ext uri="{FF2B5EF4-FFF2-40B4-BE49-F238E27FC236}">
                  <a16:creationId xmlns:a16="http://schemas.microsoft.com/office/drawing/2014/main" id="{14F6FEC4-8986-B8EC-58C6-4724663912F9}"/>
                </a:ext>
              </a:extLst>
            </p:cNvPr>
            <p:cNvSpPr/>
            <p:nvPr/>
          </p:nvSpPr>
          <p:spPr>
            <a:xfrm>
              <a:off x="2089801" y="10330307"/>
              <a:ext cx="5069281" cy="1152000"/>
            </a:xfrm>
            <a:prstGeom prst="roundRect">
              <a:avLst>
                <a:gd name="adj" fmla="val 17088"/>
              </a:avLst>
            </a:prstGeom>
            <a:solidFill>
              <a:srgbClr val="F28A04"/>
            </a:solidFill>
            <a:ln w="12700" cap="flat">
              <a:no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11688B"/>
                </a:solidFill>
                <a:effectLst/>
                <a:uFillTx/>
                <a:latin typeface="Helvetica Neue Medium"/>
                <a:ea typeface="Helvetica Neue Medium"/>
                <a:cs typeface="Helvetica Neue Medium"/>
                <a:sym typeface="Helvetica Neue Medium"/>
              </a:endParaRPr>
            </a:p>
          </p:txBody>
        </p:sp>
        <p:sp>
          <p:nvSpPr>
            <p:cNvPr id="13" name="Rectangle 12">
              <a:hlinkClick r:id="rId6" action="ppaction://hlinksldjump"/>
              <a:extLst>
                <a:ext uri="{FF2B5EF4-FFF2-40B4-BE49-F238E27FC236}">
                  <a16:creationId xmlns:a16="http://schemas.microsoft.com/office/drawing/2014/main" id="{4A89E72E-2961-F4E6-8A87-78BBA1150B01}"/>
                </a:ext>
              </a:extLst>
            </p:cNvPr>
            <p:cNvSpPr/>
            <p:nvPr/>
          </p:nvSpPr>
          <p:spPr>
            <a:xfrm>
              <a:off x="2291277" y="10445387"/>
              <a:ext cx="3797290" cy="954107"/>
            </a:xfrm>
            <a:prstGeom prst="rect">
              <a:avLst/>
            </a:prstGeom>
          </p:spPr>
          <p:txBody>
            <a:bodyPr anchor="ctr" anchorCtr="0"/>
            <a:lstStyle/>
            <a:p>
              <a:pPr algn="l" defTabSz="825500" hangingPunct="1"/>
              <a:r>
                <a:rPr lang="en-US" sz="2800" dirty="0">
                  <a:solidFill>
                    <a:schemeClr val="bg1"/>
                  </a:solidFill>
                </a:rPr>
                <a:t>iMCD histopathologic lymph node features</a:t>
              </a:r>
            </a:p>
          </p:txBody>
        </p:sp>
        <p:pic>
          <p:nvPicPr>
            <p:cNvPr id="14" name="Graphic 13" descr="Right pointing backhand index outline">
              <a:hlinkClick r:id="rId6" action="ppaction://hlinksldjump"/>
              <a:extLst>
                <a:ext uri="{FF2B5EF4-FFF2-40B4-BE49-F238E27FC236}">
                  <a16:creationId xmlns:a16="http://schemas.microsoft.com/office/drawing/2014/main" id="{7E08BF28-2504-10BC-D422-DA46A73AFB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6016454" y="10540548"/>
              <a:ext cx="731520" cy="731520"/>
            </a:xfrm>
            <a:prstGeom prst="rect">
              <a:avLst/>
            </a:prstGeom>
            <a:effectLst/>
            <a:sp3d/>
          </p:spPr>
        </p:pic>
      </p:grpSp>
      <p:sp>
        <p:nvSpPr>
          <p:cNvPr id="9" name="Rounded Rectangle 8">
            <a:extLst>
              <a:ext uri="{FF2B5EF4-FFF2-40B4-BE49-F238E27FC236}">
                <a16:creationId xmlns:a16="http://schemas.microsoft.com/office/drawing/2014/main" id="{3F924204-1EB8-4785-19C9-E1E72128B0D0}"/>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Graphic 10" descr="Hamburger Menu Icon with solid fill">
            <a:hlinkClick r:id="rId9" action="ppaction://hlinksldjump"/>
            <a:extLst>
              <a:ext uri="{FF2B5EF4-FFF2-40B4-BE49-F238E27FC236}">
                <a16:creationId xmlns:a16="http://schemas.microsoft.com/office/drawing/2014/main" id="{E9CD2280-26A6-64D8-A90E-A86F1ACF6BB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6211642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a:t>
            </a:r>
            <a:r>
              <a:rPr lang="en-US" sz="2000" b="1" dirty="0" err="1"/>
              <a:t>iMCD</a:t>
            </a:r>
            <a:r>
              <a:rPr lang="en-US" sz="2000" dirty="0"/>
              <a:t>, idiopathic Multicentric Castleman Disease.</a:t>
            </a:r>
          </a:p>
          <a:p>
            <a:r>
              <a:rPr lang="en-GB" sz="2000" b="1" dirty="0"/>
              <a:t>References: </a:t>
            </a:r>
            <a:r>
              <a:rPr lang="en-US" sz="2000" b="1" dirty="0"/>
              <a:t>1</a:t>
            </a:r>
            <a:r>
              <a:rPr lang="en-US" sz="2000" dirty="0"/>
              <a:t>. </a:t>
            </a:r>
            <a:r>
              <a:rPr lang="en-US" sz="2000" dirty="0" err="1"/>
              <a:t>Fajgenbaum</a:t>
            </a:r>
            <a:r>
              <a:rPr lang="en-US" sz="2000" dirty="0"/>
              <a:t> DC, </a:t>
            </a:r>
            <a:r>
              <a:rPr lang="en-US" sz="2000" i="1" dirty="0"/>
              <a:t>et al. Blood</a:t>
            </a:r>
            <a:r>
              <a:rPr lang="en-US" sz="2000" dirty="0"/>
              <a:t>. 2017; 129: 1646–57.</a:t>
            </a:r>
            <a:endParaRPr lang="en-GB" sz="2000" dirty="0"/>
          </a:p>
        </p:txBody>
      </p:sp>
      <p:sp>
        <p:nvSpPr>
          <p:cNvPr id="7" name="TextBox 6">
            <a:extLst>
              <a:ext uri="{FF2B5EF4-FFF2-40B4-BE49-F238E27FC236}">
                <a16:creationId xmlns:a16="http://schemas.microsoft.com/office/drawing/2014/main" id="{1D4182A1-F83C-25DB-1203-D248E1A0AC78}"/>
              </a:ext>
            </a:extLst>
          </p:cNvPr>
          <p:cNvSpPr txBox="1"/>
          <p:nvPr/>
        </p:nvSpPr>
        <p:spPr>
          <a:xfrm>
            <a:off x="1703981" y="5353308"/>
            <a:ext cx="1097211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diagnosis of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must include histopathologic lymph node features consistent with the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spectrum which are best assessed with an excisional lymph node biopsy</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2" y="2246499"/>
            <a:ext cx="15060022"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Diagnosis requires close multidisciplinary collaboration between pathologists and treating physicians</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endPar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endParaRPr>
          </a:p>
        </p:txBody>
      </p:sp>
      <p:grpSp>
        <p:nvGrpSpPr>
          <p:cNvPr id="9" name="Group 8">
            <a:extLst>
              <a:ext uri="{FF2B5EF4-FFF2-40B4-BE49-F238E27FC236}">
                <a16:creationId xmlns:a16="http://schemas.microsoft.com/office/drawing/2014/main" id="{6DD7089F-FB9F-76B0-3422-7E5D3657733E}"/>
              </a:ext>
            </a:extLst>
          </p:cNvPr>
          <p:cNvGrpSpPr/>
          <p:nvPr/>
        </p:nvGrpSpPr>
        <p:grpSpPr>
          <a:xfrm>
            <a:off x="1211262" y="9527250"/>
            <a:ext cx="8569122" cy="1366147"/>
            <a:chOff x="1211262" y="9527250"/>
            <a:chExt cx="8569122" cy="1366147"/>
          </a:xfrm>
        </p:grpSpPr>
        <p:grpSp>
          <p:nvGrpSpPr>
            <p:cNvPr id="10" name="Group 9">
              <a:extLst>
                <a:ext uri="{FF2B5EF4-FFF2-40B4-BE49-F238E27FC236}">
                  <a16:creationId xmlns:a16="http://schemas.microsoft.com/office/drawing/2014/main" id="{E46F3BB7-F30F-9706-3281-C19C78F80AF4}"/>
                </a:ext>
              </a:extLst>
            </p:cNvPr>
            <p:cNvGrpSpPr/>
            <p:nvPr/>
          </p:nvGrpSpPr>
          <p:grpSpPr>
            <a:xfrm>
              <a:off x="1211262" y="9527250"/>
              <a:ext cx="8569122" cy="1366147"/>
              <a:chOff x="1211262" y="9527250"/>
              <a:chExt cx="8569122" cy="1366147"/>
            </a:xfrm>
          </p:grpSpPr>
          <p:sp>
            <p:nvSpPr>
              <p:cNvPr id="34" name="Rounded Rectangle 33">
                <a:extLst>
                  <a:ext uri="{FF2B5EF4-FFF2-40B4-BE49-F238E27FC236}">
                    <a16:creationId xmlns:a16="http://schemas.microsoft.com/office/drawing/2014/main" id="{E91D6A2C-D75F-A493-750E-600C7D38756D}"/>
                  </a:ext>
                </a:extLst>
              </p:cNvPr>
              <p:cNvSpPr/>
              <p:nvPr/>
            </p:nvSpPr>
            <p:spPr>
              <a:xfrm>
                <a:off x="1211262" y="9527250"/>
                <a:ext cx="5673632" cy="1366147"/>
              </a:xfrm>
              <a:prstGeom prst="roundRect">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5" name="Graphic 34">
                <a:hlinkClick r:id="rId2" action="ppaction://hlinksldjump"/>
                <a:extLst>
                  <a:ext uri="{FF2B5EF4-FFF2-40B4-BE49-F238E27FC236}">
                    <a16:creationId xmlns:a16="http://schemas.microsoft.com/office/drawing/2014/main" id="{55072741-B31D-E9BE-B3BF-ECCE894829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4932" y="9630990"/>
                <a:ext cx="1143000" cy="1143000"/>
              </a:xfrm>
              <a:prstGeom prst="rect">
                <a:avLst/>
              </a:prstGeom>
            </p:spPr>
          </p:pic>
          <p:sp>
            <p:nvSpPr>
              <p:cNvPr id="36" name="TextBox 35">
                <a:extLst>
                  <a:ext uri="{FF2B5EF4-FFF2-40B4-BE49-F238E27FC236}">
                    <a16:creationId xmlns:a16="http://schemas.microsoft.com/office/drawing/2014/main" id="{BA2E71BD-EE60-C1C2-9CEA-2CD351AF6865}"/>
                  </a:ext>
                </a:extLst>
              </p:cNvPr>
              <p:cNvSpPr txBox="1"/>
              <p:nvPr/>
            </p:nvSpPr>
            <p:spPr>
              <a:xfrm>
                <a:off x="8222643" y="9781862"/>
                <a:ext cx="15577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11688B"/>
                    </a:solidFill>
                    <a:effectLst/>
                    <a:uFillTx/>
                    <a:latin typeface="+mn-lt"/>
                    <a:ea typeface="+mn-ea"/>
                    <a:cs typeface="+mn-cs"/>
                    <a:sym typeface="Helvetica Neue"/>
                  </a:rPr>
                  <a:t>Click to see more</a:t>
                </a:r>
              </a:p>
            </p:txBody>
          </p:sp>
        </p:grpSp>
        <p:pic>
          <p:nvPicPr>
            <p:cNvPr id="11" name="Graphic 10" descr="Magnifying glass with solid fill">
              <a:extLst>
                <a:ext uri="{FF2B5EF4-FFF2-40B4-BE49-F238E27FC236}">
                  <a16:creationId xmlns:a16="http://schemas.microsoft.com/office/drawing/2014/main" id="{93EA862B-BD78-59CE-5CCF-2F4908B7FCC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03579" y="9630990"/>
              <a:ext cx="1158666" cy="1158666"/>
            </a:xfrm>
            <a:prstGeom prst="rect">
              <a:avLst/>
            </a:prstGeom>
          </p:spPr>
        </p:pic>
        <p:sp>
          <p:nvSpPr>
            <p:cNvPr id="12" name="Text Placeholder 2">
              <a:extLst>
                <a:ext uri="{FF2B5EF4-FFF2-40B4-BE49-F238E27FC236}">
                  <a16:creationId xmlns:a16="http://schemas.microsoft.com/office/drawing/2014/main" id="{6D44C739-57FC-5D0D-89E1-E05C5C023E4F}"/>
                </a:ext>
              </a:extLst>
            </p:cNvPr>
            <p:cNvSpPr txBox="1">
              <a:spLocks/>
            </p:cNvSpPr>
            <p:nvPr/>
          </p:nvSpPr>
          <p:spPr>
            <a:xfrm>
              <a:off x="2818560" y="9630990"/>
              <a:ext cx="4066334" cy="1158666"/>
            </a:xfrm>
            <a:prstGeom prst="rect">
              <a:avLst/>
            </a:prstGeom>
          </p:spPr>
          <p:txBody>
            <a:bodyPr anchor="ctr" anchorCtr="0"/>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2800" dirty="0" err="1">
                  <a:solidFill>
                    <a:schemeClr val="bg1"/>
                  </a:solidFill>
                </a:rPr>
                <a:t>iMCD</a:t>
              </a:r>
              <a:r>
                <a:rPr lang="en-US" sz="2800" dirty="0">
                  <a:solidFill>
                    <a:schemeClr val="bg1"/>
                  </a:solidFill>
                </a:rPr>
                <a:t> histopathologic lymph node features</a:t>
              </a:r>
              <a:r>
                <a:rPr lang="en-US" sz="2800" baseline="30000" dirty="0">
                  <a:solidFill>
                    <a:schemeClr val="bg1"/>
                  </a:solidFill>
                </a:rPr>
                <a:t>1</a:t>
              </a:r>
            </a:p>
          </p:txBody>
        </p:sp>
      </p:grpSp>
      <p:sp>
        <p:nvSpPr>
          <p:cNvPr id="37" name="Rectangle 36">
            <a:extLst>
              <a:ext uri="{FF2B5EF4-FFF2-40B4-BE49-F238E27FC236}">
                <a16:creationId xmlns:a16="http://schemas.microsoft.com/office/drawing/2014/main" id="{0F97A3EA-A6A2-F61E-C227-4F0F31F5C28D}"/>
              </a:ext>
            </a:extLst>
          </p:cNvPr>
          <p:cNvSpPr/>
          <p:nvPr/>
        </p:nvSpPr>
        <p:spPr>
          <a:xfrm>
            <a:off x="14648688" y="8333981"/>
            <a:ext cx="8739949" cy="1446550"/>
          </a:xfrm>
          <a:prstGeom prst="rect">
            <a:avLst/>
          </a:prstGeom>
        </p:spPr>
        <p:txBody>
          <a:bodyPr wrap="square">
            <a:spAutoFit/>
          </a:bodyPr>
          <a:lstStyle/>
          <a:p>
            <a:r>
              <a:rPr lang="en-US" sz="4400" b="1" dirty="0">
                <a:solidFill>
                  <a:srgbClr val="11688B"/>
                </a:solidFill>
              </a:rPr>
              <a:t>Expert pathologists </a:t>
            </a:r>
            <a:r>
              <a:rPr lang="en-US" sz="4400" dirty="0">
                <a:solidFill>
                  <a:srgbClr val="11688B"/>
                </a:solidFill>
              </a:rPr>
              <a:t>must be involved in a diagnosis of iMCD</a:t>
            </a:r>
          </a:p>
        </p:txBody>
      </p:sp>
      <p:pic>
        <p:nvPicPr>
          <p:cNvPr id="38" name="Graphic 37">
            <a:extLst>
              <a:ext uri="{FF2B5EF4-FFF2-40B4-BE49-F238E27FC236}">
                <a16:creationId xmlns:a16="http://schemas.microsoft.com/office/drawing/2014/main" id="{C667A29A-7AB8-4C37-4894-ED2EC5B547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937954" y="2978951"/>
            <a:ext cx="5727461" cy="5727461"/>
          </a:xfrm>
          <a:prstGeom prst="rect">
            <a:avLst/>
          </a:prstGeom>
        </p:spPr>
      </p:pic>
      <p:sp>
        <p:nvSpPr>
          <p:cNvPr id="39" name="Rounded Rectangle 38">
            <a:extLst>
              <a:ext uri="{FF2B5EF4-FFF2-40B4-BE49-F238E27FC236}">
                <a16:creationId xmlns:a16="http://schemas.microsoft.com/office/drawing/2014/main" id="{50F2A035-F938-43EB-3673-5D305C77F382}"/>
              </a:ext>
            </a:extLst>
          </p:cNvPr>
          <p:cNvSpPr/>
          <p:nvPr/>
        </p:nvSpPr>
        <p:spPr>
          <a:xfrm>
            <a:off x="6669248" y="9544026"/>
            <a:ext cx="3233956" cy="1332000"/>
          </a:xfrm>
          <a:prstGeom prst="roundRect">
            <a:avLst>
              <a:gd name="adj" fmla="val 8145"/>
            </a:avLst>
          </a:prstGeom>
          <a:noFill/>
          <a:ln w="12700" cap="flat">
            <a:solidFill>
              <a:srgbClr val="11688B"/>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Rectangle 1">
            <a:extLst>
              <a:ext uri="{FF2B5EF4-FFF2-40B4-BE49-F238E27FC236}">
                <a16:creationId xmlns:a16="http://schemas.microsoft.com/office/drawing/2014/main" id="{C48FA4CD-2A0A-EBF3-660D-1905A64619C6}"/>
              </a:ext>
            </a:extLst>
          </p:cNvPr>
          <p:cNvSpPr/>
          <p:nvPr/>
        </p:nvSpPr>
        <p:spPr>
          <a:xfrm>
            <a:off x="0" y="0"/>
            <a:ext cx="24384000" cy="13716000"/>
          </a:xfrm>
          <a:prstGeom prst="rect">
            <a:avLst/>
          </a:prstGeom>
          <a:solidFill>
            <a:srgbClr val="11688B">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2A93816F-AF40-5C29-538C-A7AEFAA9CD1A}"/>
              </a:ext>
            </a:extLst>
          </p:cNvPr>
          <p:cNvSpPr/>
          <p:nvPr/>
        </p:nvSpPr>
        <p:spPr>
          <a:xfrm>
            <a:off x="1784185" y="704376"/>
            <a:ext cx="19794070" cy="11495478"/>
          </a:xfrm>
          <a:prstGeom prst="rect">
            <a:avLst/>
          </a:prstGeom>
          <a:solidFill>
            <a:schemeClr val="bg1"/>
          </a:solid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C0E78420-DC3A-1016-81A1-F94F8472DE31}"/>
              </a:ext>
            </a:extLst>
          </p:cNvPr>
          <p:cNvSpPr/>
          <p:nvPr/>
        </p:nvSpPr>
        <p:spPr>
          <a:xfrm>
            <a:off x="2926564" y="1153648"/>
            <a:ext cx="9821675" cy="1446550"/>
          </a:xfrm>
          <a:prstGeom prst="rect">
            <a:avLst/>
          </a:prstGeom>
        </p:spPr>
        <p:txBody>
          <a:bodyPr wrap="square">
            <a:spAutoFit/>
          </a:bodyPr>
          <a:lstStyle/>
          <a:p>
            <a:pPr algn="l"/>
            <a:r>
              <a:rPr lang="en-US" sz="4400" b="1" dirty="0">
                <a:solidFill>
                  <a:srgbClr val="11688B"/>
                </a:solidFill>
              </a:rPr>
              <a:t>Histopathological lymph node features of Castleman Disease</a:t>
            </a:r>
            <a:r>
              <a:rPr lang="en-US" sz="4400" b="1" baseline="30000" dirty="0">
                <a:solidFill>
                  <a:srgbClr val="11688B"/>
                </a:solidFill>
              </a:rPr>
              <a:t>1</a:t>
            </a:r>
          </a:p>
        </p:txBody>
      </p:sp>
      <p:sp>
        <p:nvSpPr>
          <p:cNvPr id="5" name="TextBox 4">
            <a:extLst>
              <a:ext uri="{FF2B5EF4-FFF2-40B4-BE49-F238E27FC236}">
                <a16:creationId xmlns:a16="http://schemas.microsoft.com/office/drawing/2014/main" id="{FC56227C-1BB1-BC41-974F-F0AE837D7CEA}"/>
              </a:ext>
            </a:extLst>
          </p:cNvPr>
          <p:cNvSpPr txBox="1"/>
          <p:nvPr/>
        </p:nvSpPr>
        <p:spPr>
          <a:xfrm>
            <a:off x="2926563" y="9533280"/>
            <a:ext cx="17800265"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1800" dirty="0">
                <a:solidFill>
                  <a:srgbClr val="11688B"/>
                </a:solidFill>
              </a:rPr>
              <a:t>Adapted from Fajgenbaum DC, </a:t>
            </a:r>
            <a:r>
              <a:rPr lang="en-US" sz="1800" i="1" dirty="0">
                <a:solidFill>
                  <a:srgbClr val="11688B"/>
                </a:solidFill>
              </a:rPr>
              <a:t>et al. </a:t>
            </a:r>
            <a:r>
              <a:rPr lang="en-US" sz="1800" dirty="0">
                <a:solidFill>
                  <a:srgbClr val="11688B"/>
                </a:solidFill>
              </a:rPr>
              <a:t>2017.</a:t>
            </a:r>
            <a:r>
              <a:rPr lang="en-US" sz="1800" baseline="30000" dirty="0">
                <a:solidFill>
                  <a:srgbClr val="11688B"/>
                </a:solidFill>
              </a:rPr>
              <a:t>1</a:t>
            </a:r>
            <a:r>
              <a:rPr lang="en-US" sz="1800" dirty="0">
                <a:solidFill>
                  <a:srgbClr val="11688B"/>
                </a:solidFill>
              </a:rPr>
              <a:t> Histopathologic features of CD. Hypervascular subtype is </a:t>
            </a:r>
            <a:r>
              <a:rPr lang="en-GB" sz="1800" dirty="0">
                <a:solidFill>
                  <a:srgbClr val="11688B"/>
                </a:solidFill>
              </a:rPr>
              <a:t>characterised</a:t>
            </a:r>
            <a:r>
              <a:rPr lang="en-US" sz="1800" dirty="0">
                <a:solidFill>
                  <a:srgbClr val="11688B"/>
                </a:solidFill>
              </a:rPr>
              <a:t> by the presence of regressed germinal centers and </a:t>
            </a:r>
            <a:br>
              <a:rPr lang="en-US" sz="1800" dirty="0">
                <a:solidFill>
                  <a:srgbClr val="11688B"/>
                </a:solidFill>
              </a:rPr>
            </a:br>
            <a:r>
              <a:rPr lang="en-US" sz="1800" dirty="0">
                <a:solidFill>
                  <a:srgbClr val="11688B"/>
                </a:solidFill>
              </a:rPr>
              <a:t>FDC prominence, whereas the plasmacytic subtype exhibits hyperplastic germinal </a:t>
            </a:r>
            <a:r>
              <a:rPr lang="en-GB" sz="1800" dirty="0">
                <a:solidFill>
                  <a:srgbClr val="11688B"/>
                </a:solidFill>
              </a:rPr>
              <a:t>centres</a:t>
            </a:r>
            <a:r>
              <a:rPr lang="en-US" sz="1800" dirty="0">
                <a:solidFill>
                  <a:srgbClr val="11688B"/>
                </a:solidFill>
              </a:rPr>
              <a:t> and profuse plasmacytosis. Mixed subtype exhibits a combination of hypervascular and plasmacytic features. Vascularity is frequently observed in iMCD, but can be </a:t>
            </a:r>
            <a:r>
              <a:rPr lang="en-GB" sz="1800" dirty="0">
                <a:solidFill>
                  <a:srgbClr val="11688B"/>
                </a:solidFill>
              </a:rPr>
              <a:t>seen</a:t>
            </a:r>
            <a:r>
              <a:rPr lang="en-US" sz="1800" dirty="0">
                <a:solidFill>
                  <a:srgbClr val="11688B"/>
                </a:solidFill>
              </a:rPr>
              <a:t> with either subtype. Bars represent 60 </a:t>
            </a:r>
            <a:r>
              <a:rPr lang="el-GR" sz="1800" dirty="0">
                <a:solidFill>
                  <a:srgbClr val="11688B"/>
                </a:solidFill>
              </a:rPr>
              <a:t>μ</a:t>
            </a:r>
            <a:r>
              <a:rPr lang="en-US" sz="1800" dirty="0">
                <a:solidFill>
                  <a:srgbClr val="11688B"/>
                </a:solidFill>
              </a:rPr>
              <a:t>m (A,E); 200 </a:t>
            </a:r>
            <a:r>
              <a:rPr lang="el-GR" sz="1800" dirty="0">
                <a:solidFill>
                  <a:srgbClr val="11688B"/>
                </a:solidFill>
              </a:rPr>
              <a:t>μ</a:t>
            </a:r>
            <a:r>
              <a:rPr lang="en-US" sz="1800" dirty="0">
                <a:solidFill>
                  <a:srgbClr val="11688B"/>
                </a:solidFill>
              </a:rPr>
              <a:t>m (B–D). </a:t>
            </a:r>
            <a:br>
              <a:rPr lang="en-US" sz="1800" dirty="0">
                <a:solidFill>
                  <a:srgbClr val="11688B"/>
                </a:solidFill>
              </a:rPr>
            </a:br>
            <a:r>
              <a:rPr lang="en-US" sz="1800" dirty="0">
                <a:solidFill>
                  <a:srgbClr val="11688B"/>
                </a:solidFill>
              </a:rPr>
              <a:t>(A) Regressed germinal center. (B) FDC prominence in germinal center. (C) Blood vessels penetrating germinal center demonstrate prominent vascularity. </a:t>
            </a:r>
            <a:br>
              <a:rPr lang="en-US" sz="1800" dirty="0">
                <a:solidFill>
                  <a:srgbClr val="11688B"/>
                </a:solidFill>
              </a:rPr>
            </a:br>
            <a:r>
              <a:rPr lang="en-US" sz="1800" dirty="0">
                <a:solidFill>
                  <a:srgbClr val="11688B"/>
                </a:solidFill>
              </a:rPr>
              <a:t>(D) Hyperplastic germinal </a:t>
            </a:r>
            <a:r>
              <a:rPr lang="en-GB" sz="1800" dirty="0">
                <a:solidFill>
                  <a:srgbClr val="11688B"/>
                </a:solidFill>
              </a:rPr>
              <a:t>centre</a:t>
            </a:r>
            <a:r>
              <a:rPr lang="en-US" sz="1800" dirty="0">
                <a:solidFill>
                  <a:srgbClr val="11688B"/>
                </a:solidFill>
              </a:rPr>
              <a:t>. (E) Sheetlike plasmacytosis.</a:t>
            </a:r>
            <a:endParaRPr kumimoji="0" lang="en-US" sz="1800" b="0" i="0" u="none" strike="noStrike" cap="none" spc="0" normalizeH="0" baseline="0" dirty="0">
              <a:ln>
                <a:noFill/>
              </a:ln>
              <a:solidFill>
                <a:srgbClr val="11688B"/>
              </a:solidFill>
              <a:effectLst/>
              <a:uFillTx/>
              <a:latin typeface="+mn-lt"/>
              <a:ea typeface="+mn-ea"/>
              <a:cs typeface="+mn-cs"/>
              <a:sym typeface="Helvetica Neue"/>
            </a:endParaRPr>
          </a:p>
        </p:txBody>
      </p:sp>
      <p:sp>
        <p:nvSpPr>
          <p:cNvPr id="6" name="Text Placeholder 1">
            <a:extLst>
              <a:ext uri="{FF2B5EF4-FFF2-40B4-BE49-F238E27FC236}">
                <a16:creationId xmlns:a16="http://schemas.microsoft.com/office/drawing/2014/main" id="{5C4E9E2E-D7CE-93D7-09CD-194F9A835E49}"/>
              </a:ext>
            </a:extLst>
          </p:cNvPr>
          <p:cNvSpPr txBox="1">
            <a:spLocks/>
          </p:cNvSpPr>
          <p:nvPr/>
        </p:nvSpPr>
        <p:spPr>
          <a:xfrm>
            <a:off x="2918735" y="11064621"/>
            <a:ext cx="17421426" cy="715134"/>
          </a:xfrm>
          <a:prstGeom prst="rect">
            <a:avLst/>
          </a:prstGeom>
        </p:spPr>
        <p:txBody>
          <a:bodyPr lIns="45719" tIns="45719" rIns="45719" bIns="45719"/>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spcAft>
                <a:spcPts val="600"/>
              </a:spcAft>
            </a:pPr>
            <a:r>
              <a:rPr lang="en-US" sz="1800" b="1" dirty="0"/>
              <a:t>Abbreviations: CD</a:t>
            </a:r>
            <a:r>
              <a:rPr lang="en-US" sz="1800" dirty="0"/>
              <a:t>, Castleman Disease; </a:t>
            </a:r>
            <a:r>
              <a:rPr lang="en-US" sz="1800" b="1" dirty="0"/>
              <a:t>FDC</a:t>
            </a:r>
            <a:r>
              <a:rPr lang="en-US" sz="1800" dirty="0"/>
              <a:t>, follicular dendritic cell; </a:t>
            </a:r>
            <a:r>
              <a:rPr lang="en-US" sz="1800" b="1" dirty="0"/>
              <a:t>iMCD</a:t>
            </a:r>
            <a:r>
              <a:rPr lang="en-US" sz="1800" dirty="0"/>
              <a:t>, idiopathic Multicentric Castleman Disease.</a:t>
            </a:r>
          </a:p>
          <a:p>
            <a:pPr hangingPunct="1"/>
            <a:r>
              <a:rPr lang="en-GB" sz="1800" b="1" dirty="0"/>
              <a:t>References: </a:t>
            </a:r>
            <a:r>
              <a:rPr lang="en-US" sz="1800" b="1" dirty="0"/>
              <a:t>1</a:t>
            </a:r>
            <a:r>
              <a:rPr lang="en-US" sz="1800" dirty="0"/>
              <a:t>. Fajgenbaum DC, </a:t>
            </a:r>
            <a:r>
              <a:rPr lang="en-US" sz="1800" i="1" dirty="0"/>
              <a:t>et al. Blood</a:t>
            </a:r>
            <a:r>
              <a:rPr lang="en-US" sz="1800" dirty="0"/>
              <a:t>. 2017; 129: 1646–57.</a:t>
            </a:r>
            <a:endParaRPr lang="en-GB" sz="1800" dirty="0"/>
          </a:p>
        </p:txBody>
      </p:sp>
      <p:pic>
        <p:nvPicPr>
          <p:cNvPr id="13" name="Picture 12" descr="A picture containing text, indoor, monitor, shelf&#10;&#10;Description automatically generated">
            <a:extLst>
              <a:ext uri="{FF2B5EF4-FFF2-40B4-BE49-F238E27FC236}">
                <a16:creationId xmlns:a16="http://schemas.microsoft.com/office/drawing/2014/main" id="{5D2E7094-375E-88A5-C6BC-BC8D66440195}"/>
              </a:ext>
            </a:extLst>
          </p:cNvPr>
          <p:cNvPicPr>
            <a:picLocks noChangeAspect="1"/>
          </p:cNvPicPr>
          <p:nvPr/>
        </p:nvPicPr>
        <p:blipFill rotWithShape="1">
          <a:blip r:embed="rId9">
            <a:extLst>
              <a:ext uri="{28A0092B-C50C-407E-A947-70E740481C1C}">
                <a14:useLocalDpi xmlns:a14="http://schemas.microsoft.com/office/drawing/2010/main" val="0"/>
              </a:ext>
            </a:extLst>
          </a:blip>
          <a:srcRect l="14102" t="18409" r="14907" b="25176"/>
          <a:stretch/>
        </p:blipFill>
        <p:spPr>
          <a:xfrm>
            <a:off x="4469378" y="2743167"/>
            <a:ext cx="14766255" cy="6597343"/>
          </a:xfrm>
          <a:prstGeom prst="rect">
            <a:avLst/>
          </a:prstGeom>
        </p:spPr>
      </p:pic>
      <p:pic>
        <p:nvPicPr>
          <p:cNvPr id="14" name="Graphic 13">
            <a:hlinkClick r:id="rId10" action="ppaction://hlinksldjump"/>
            <a:extLst>
              <a:ext uri="{FF2B5EF4-FFF2-40B4-BE49-F238E27FC236}">
                <a16:creationId xmlns:a16="http://schemas.microsoft.com/office/drawing/2014/main" id="{2B889BCF-25DB-C065-FAF5-59030E5EB1EC}"/>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0948"/>
          <a:stretch/>
        </p:blipFill>
        <p:spPr>
          <a:xfrm>
            <a:off x="20340161" y="1209952"/>
            <a:ext cx="900591" cy="890198"/>
          </a:xfrm>
          <a:prstGeom prst="rect">
            <a:avLst/>
          </a:prstGeom>
        </p:spPr>
      </p:pic>
    </p:spTree>
    <p:extLst>
      <p:ext uri="{BB962C8B-B14F-4D97-AF65-F5344CB8AC3E}">
        <p14:creationId xmlns:p14="http://schemas.microsoft.com/office/powerpoint/2010/main" val="24108000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03 Diagnosis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 </a:t>
            </a:r>
            <a:r>
              <a:rPr lang="en-US" sz="2000" b="1" dirty="0"/>
              <a:t>TAFRO</a:t>
            </a:r>
            <a:r>
              <a:rPr lang="en-US" sz="2000" dirty="0"/>
              <a:t>, </a:t>
            </a:r>
            <a:r>
              <a:rPr lang="en-GB" sz="2000" dirty="0"/>
              <a:t>thrombocytopenia, anasarca/ascites, reticulin fibrosis in bone marrow, renal dysfunction, organomegaly.</a:t>
            </a:r>
            <a:endParaRPr lang="en-US" sz="2000" dirty="0"/>
          </a:p>
          <a:p>
            <a:pPr>
              <a:spcAft>
                <a:spcPts val="600"/>
              </a:spcAft>
            </a:pPr>
            <a:r>
              <a:rPr lang="en-GB" sz="2000" b="1" dirty="0"/>
              <a:t>References: </a:t>
            </a:r>
            <a:r>
              <a:rPr lang="en-US" sz="2000" b="1" dirty="0"/>
              <a:t>1</a:t>
            </a:r>
            <a:r>
              <a:rPr lang="en-US" sz="2000" dirty="0"/>
              <a:t>. </a:t>
            </a:r>
            <a:r>
              <a:rPr lang="en-US" sz="2000" dirty="0" err="1"/>
              <a:t>Fajgenbaum</a:t>
            </a:r>
            <a:r>
              <a:rPr lang="en-US" sz="2000" dirty="0"/>
              <a:t> DC, </a:t>
            </a:r>
            <a:r>
              <a:rPr lang="en-US" sz="2000" i="1" dirty="0"/>
              <a:t>et al. Blood. </a:t>
            </a:r>
            <a:r>
              <a:rPr lang="en-US" sz="2000" dirty="0"/>
              <a:t>2017; 129: 1646–57. </a:t>
            </a:r>
            <a:r>
              <a:rPr lang="en-US" sz="2000" b="1" dirty="0"/>
              <a:t>2. </a:t>
            </a:r>
            <a:r>
              <a:rPr lang="en-US" sz="2000" dirty="0"/>
              <a:t>van Rhee F, </a:t>
            </a:r>
            <a:r>
              <a:rPr lang="en-US" sz="2000" i="1" dirty="0"/>
              <a:t>et al. Blood. </a:t>
            </a:r>
            <a:r>
              <a:rPr lang="en-US" sz="2000" dirty="0"/>
              <a:t>2018; 132: 2115–25.</a:t>
            </a:r>
            <a:r>
              <a:rPr lang="en-US" sz="2000" b="1" dirty="0"/>
              <a:t> </a:t>
            </a:r>
            <a:br>
              <a:rPr lang="en-US" sz="2000" b="1" dirty="0"/>
            </a:br>
            <a:r>
              <a:rPr lang="en-US" sz="2000" b="1" dirty="0"/>
              <a:t>3. </a:t>
            </a:r>
            <a:r>
              <a:rPr lang="en-US" sz="2000" dirty="0" err="1"/>
              <a:t>Dispenzieri</a:t>
            </a:r>
            <a:r>
              <a:rPr lang="en-US" sz="2000" dirty="0"/>
              <a:t> A and Fajgenbaum DC. </a:t>
            </a:r>
            <a:r>
              <a:rPr lang="en-US" sz="2000" i="1" dirty="0"/>
              <a:t>Blood. </a:t>
            </a:r>
            <a:r>
              <a:rPr lang="en-US" sz="2000" dirty="0"/>
              <a:t>2020; 135: 1353–64. </a:t>
            </a:r>
          </a:p>
        </p:txBody>
      </p:sp>
      <p:sp>
        <p:nvSpPr>
          <p:cNvPr id="7" name="TextBox 6">
            <a:extLst>
              <a:ext uri="{FF2B5EF4-FFF2-40B4-BE49-F238E27FC236}">
                <a16:creationId xmlns:a16="http://schemas.microsoft.com/office/drawing/2014/main" id="{1D4182A1-F83C-25DB-1203-D248E1A0AC78}"/>
              </a:ext>
            </a:extLst>
          </p:cNvPr>
          <p:cNvSpPr txBox="1"/>
          <p:nvPr/>
        </p:nvSpPr>
        <p:spPr>
          <a:xfrm>
            <a:off x="1703981" y="4974430"/>
            <a:ext cx="10972113"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iMCD-TAFRO describes an aggressive clinical subtype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of idiopathic Multicentric Castleman Disease (iMCD) involving </a:t>
            </a:r>
            <a:r>
              <a:rPr kumimoji="0" lang="en-GB" sz="3200" b="0" i="0" u="none" strike="noStrike" kern="0" cap="none" spc="0" normalizeH="0" baseline="0" dirty="0">
                <a:ln>
                  <a:noFill/>
                </a:ln>
                <a:solidFill>
                  <a:srgbClr val="11688B"/>
                </a:solidFill>
                <a:effectLst/>
                <a:uLnTx/>
                <a:uFillTx/>
                <a:latin typeface="Helvetica Neue"/>
                <a:ea typeface="Helvetica Neue"/>
                <a:cs typeface="Helvetica Neue"/>
                <a:sym typeface="Helvetica Neue"/>
              </a:rPr>
              <a:t>thrombocytopaenia</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anasarca/ ascites, reticulin fibrosis in bone marrow, renal dysfunction and organomegaly (TAFRO)</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r>
              <a:rPr lang="en-US" sz="3200" baseline="30000" dirty="0">
                <a:solidFill>
                  <a:srgbClr val="11688B"/>
                </a:solidFill>
                <a:latin typeface="Helvetica Neue"/>
                <a:ea typeface="Helvetica Neue"/>
                <a:cs typeface="Helvetica Neue"/>
              </a:rPr>
              <a:t>–3</a:t>
            </a:r>
            <a:endPar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endParaRPr>
          </a:p>
          <a:p>
            <a:pPr marR="0" lvl="0" algn="l" defTabSz="2438338" rtl="0" eaLnBrk="1" fontAlgn="auto" latinLnBrk="0" hangingPunct="0">
              <a:lnSpc>
                <a:spcPct val="100000"/>
              </a:lnSpc>
              <a:spcBef>
                <a:spcPts val="0"/>
              </a:spcBef>
              <a:spcAft>
                <a:spcPts val="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Diagnosis involves testing for intravascular coagulation and fibrinolysis as well as a bone marrow biopsy</a:t>
            </a:r>
            <a:r>
              <a:rPr lang="en-US" sz="3200" baseline="30000" dirty="0">
                <a:solidFill>
                  <a:srgbClr val="11688B"/>
                </a:solidFill>
                <a:latin typeface="Helvetica Neue"/>
                <a:ea typeface="Helvetica Neue"/>
                <a:cs typeface="Helvetica Neue"/>
              </a:rPr>
              <a:t>3</a:t>
            </a:r>
            <a:endPar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grpSp>
        <p:nvGrpSpPr>
          <p:cNvPr id="2" name="Group 1">
            <a:extLst>
              <a:ext uri="{FF2B5EF4-FFF2-40B4-BE49-F238E27FC236}">
                <a16:creationId xmlns:a16="http://schemas.microsoft.com/office/drawing/2014/main" id="{1472D221-F711-DED4-6B7A-52039BF9E76B}"/>
              </a:ext>
            </a:extLst>
          </p:cNvPr>
          <p:cNvGrpSpPr/>
          <p:nvPr/>
        </p:nvGrpSpPr>
        <p:grpSpPr>
          <a:xfrm>
            <a:off x="14506414" y="2958233"/>
            <a:ext cx="8882224" cy="6577781"/>
            <a:chOff x="14506414" y="2958233"/>
            <a:chExt cx="8882224" cy="6577781"/>
          </a:xfrm>
        </p:grpSpPr>
        <p:grpSp>
          <p:nvGrpSpPr>
            <p:cNvPr id="3" name="Group 2">
              <a:extLst>
                <a:ext uri="{FF2B5EF4-FFF2-40B4-BE49-F238E27FC236}">
                  <a16:creationId xmlns:a16="http://schemas.microsoft.com/office/drawing/2014/main" id="{AD4A6EAF-B20A-2A5B-032F-3E5F2E188E3F}"/>
                </a:ext>
              </a:extLst>
            </p:cNvPr>
            <p:cNvGrpSpPr/>
            <p:nvPr/>
          </p:nvGrpSpPr>
          <p:grpSpPr>
            <a:xfrm>
              <a:off x="15204365" y="3054684"/>
              <a:ext cx="7340529" cy="6247864"/>
              <a:chOff x="15204365" y="3101178"/>
              <a:chExt cx="7340529" cy="6247864"/>
            </a:xfrm>
          </p:grpSpPr>
          <p:sp>
            <p:nvSpPr>
              <p:cNvPr id="5" name="TextBox 1">
                <a:extLst>
                  <a:ext uri="{FF2B5EF4-FFF2-40B4-BE49-F238E27FC236}">
                    <a16:creationId xmlns:a16="http://schemas.microsoft.com/office/drawing/2014/main" id="{D3A17D56-D7C1-6122-3C28-BFD2F8EC225C}"/>
                  </a:ext>
                </a:extLst>
              </p:cNvPr>
              <p:cNvSpPr txBox="1">
                <a:spLocks noChangeArrowheads="1"/>
              </p:cNvSpPr>
              <p:nvPr/>
            </p:nvSpPr>
            <p:spPr bwMode="auto">
              <a:xfrm>
                <a:off x="17210894" y="3101178"/>
                <a:ext cx="533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l" eaLnBrk="1" hangingPunct="1">
                  <a:defRPr/>
                </a:pPr>
                <a:r>
                  <a:rPr lang="en-GB" altLang="en-US" sz="8000" b="1" dirty="0">
                    <a:solidFill>
                      <a:srgbClr val="F28A04"/>
                    </a:solidFill>
                    <a:latin typeface="+mj-lt"/>
                  </a:rPr>
                  <a:t>T</a:t>
                </a:r>
                <a:r>
                  <a:rPr lang="en-GB" altLang="en-US" sz="3600" dirty="0">
                    <a:solidFill>
                      <a:srgbClr val="11688B"/>
                    </a:solidFill>
                    <a:latin typeface="+mj-lt"/>
                  </a:rPr>
                  <a:t>hrombocytopaenia</a:t>
                </a:r>
                <a:endParaRPr lang="en-GB" altLang="en-US" sz="4400" dirty="0">
                  <a:solidFill>
                    <a:srgbClr val="11688B"/>
                  </a:solidFill>
                  <a:latin typeface="+mj-lt"/>
                </a:endParaRPr>
              </a:p>
              <a:p>
                <a:pPr algn="l" eaLnBrk="1" hangingPunct="1">
                  <a:defRPr/>
                </a:pPr>
                <a:r>
                  <a:rPr lang="en-GB" altLang="en-US" sz="8000" b="1" dirty="0">
                    <a:solidFill>
                      <a:srgbClr val="F28A04"/>
                    </a:solidFill>
                    <a:latin typeface="+mj-lt"/>
                  </a:rPr>
                  <a:t>A</a:t>
                </a:r>
                <a:r>
                  <a:rPr lang="en-GB" altLang="en-US" sz="3600" dirty="0">
                    <a:solidFill>
                      <a:srgbClr val="11688B"/>
                    </a:solidFill>
                    <a:latin typeface="+mj-lt"/>
                  </a:rPr>
                  <a:t>nasarca/ ascites</a:t>
                </a:r>
                <a:endParaRPr lang="en-GB" altLang="en-US" sz="4400" dirty="0">
                  <a:solidFill>
                    <a:srgbClr val="11688B"/>
                  </a:solidFill>
                  <a:latin typeface="+mj-lt"/>
                </a:endParaRPr>
              </a:p>
              <a:p>
                <a:pPr algn="l" eaLnBrk="1" hangingPunct="1">
                  <a:defRPr/>
                </a:pPr>
                <a:r>
                  <a:rPr lang="en-GB" altLang="en-US" sz="8000" b="1" dirty="0">
                    <a:solidFill>
                      <a:srgbClr val="F28A04"/>
                    </a:solidFill>
                    <a:latin typeface="+mj-lt"/>
                  </a:rPr>
                  <a:t>F</a:t>
                </a:r>
                <a:r>
                  <a:rPr lang="en-GB" altLang="en-US" sz="3600" dirty="0">
                    <a:solidFill>
                      <a:srgbClr val="11688B"/>
                    </a:solidFill>
                    <a:latin typeface="+mj-lt"/>
                  </a:rPr>
                  <a:t>ibrosis</a:t>
                </a:r>
              </a:p>
              <a:p>
                <a:pPr algn="l" eaLnBrk="1" hangingPunct="1">
                  <a:defRPr/>
                </a:pPr>
                <a:r>
                  <a:rPr lang="en-GB" altLang="en-US" sz="8000" b="1" dirty="0">
                    <a:solidFill>
                      <a:srgbClr val="F28A04"/>
                    </a:solidFill>
                    <a:latin typeface="+mj-lt"/>
                  </a:rPr>
                  <a:t>R</a:t>
                </a:r>
                <a:r>
                  <a:rPr lang="en-GB" altLang="en-US" sz="3600" dirty="0">
                    <a:solidFill>
                      <a:srgbClr val="11688B"/>
                    </a:solidFill>
                    <a:latin typeface="+mj-lt"/>
                  </a:rPr>
                  <a:t>enal dysfunction</a:t>
                </a:r>
              </a:p>
              <a:p>
                <a:pPr algn="l" eaLnBrk="1" hangingPunct="1">
                  <a:defRPr/>
                </a:pPr>
                <a:r>
                  <a:rPr lang="en-GB" altLang="en-US" sz="8000" b="1" dirty="0">
                    <a:solidFill>
                      <a:srgbClr val="F28A04"/>
                    </a:solidFill>
                    <a:latin typeface="+mj-lt"/>
                  </a:rPr>
                  <a:t>O</a:t>
                </a:r>
                <a:r>
                  <a:rPr lang="en-GB" altLang="en-US" sz="3600" dirty="0">
                    <a:solidFill>
                      <a:srgbClr val="11688B"/>
                    </a:solidFill>
                    <a:latin typeface="+mj-lt"/>
                  </a:rPr>
                  <a:t>rganomegaly</a:t>
                </a:r>
                <a:endParaRPr lang="en-GB" altLang="en-US" sz="4400" dirty="0">
                  <a:solidFill>
                    <a:srgbClr val="11688B"/>
                  </a:solidFill>
                  <a:latin typeface="+mj-lt"/>
                </a:endParaRPr>
              </a:p>
            </p:txBody>
          </p:sp>
          <p:sp>
            <p:nvSpPr>
              <p:cNvPr id="6" name="Rectangle 5">
                <a:extLst>
                  <a:ext uri="{FF2B5EF4-FFF2-40B4-BE49-F238E27FC236}">
                    <a16:creationId xmlns:a16="http://schemas.microsoft.com/office/drawing/2014/main" id="{DC312AA1-2FB2-B978-86A9-7912FFF962F1}"/>
                  </a:ext>
                </a:extLst>
              </p:cNvPr>
              <p:cNvSpPr/>
              <p:nvPr/>
            </p:nvSpPr>
            <p:spPr>
              <a:xfrm>
                <a:off x="15204365" y="6073626"/>
                <a:ext cx="1963999" cy="646331"/>
              </a:xfrm>
              <a:prstGeom prst="rect">
                <a:avLst/>
              </a:prstGeom>
            </p:spPr>
            <p:txBody>
              <a:bodyPr wrap="none">
                <a:spAutoFit/>
              </a:bodyPr>
              <a:lstStyle/>
              <a:p>
                <a:r>
                  <a:rPr lang="en-GB" sz="3600" dirty="0">
                    <a:solidFill>
                      <a:srgbClr val="11688B"/>
                    </a:solidFill>
                  </a:rPr>
                  <a:t>Reticulin</a:t>
                </a:r>
                <a:endParaRPr lang="en-US" sz="3600" dirty="0"/>
              </a:p>
            </p:txBody>
          </p:sp>
        </p:grpSp>
        <p:sp>
          <p:nvSpPr>
            <p:cNvPr id="4" name="Rounded Rectangle 3">
              <a:extLst>
                <a:ext uri="{FF2B5EF4-FFF2-40B4-BE49-F238E27FC236}">
                  <a16:creationId xmlns:a16="http://schemas.microsoft.com/office/drawing/2014/main" id="{5858B138-585B-56E2-FFB8-391FD48F2191}"/>
                </a:ext>
              </a:extLst>
            </p:cNvPr>
            <p:cNvSpPr/>
            <p:nvPr/>
          </p:nvSpPr>
          <p:spPr>
            <a:xfrm>
              <a:off x="14506414" y="2958233"/>
              <a:ext cx="8882224" cy="6577781"/>
            </a:xfrm>
            <a:prstGeom prst="roundRect">
              <a:avLst>
                <a:gd name="adj" fmla="val 5008"/>
              </a:avLst>
            </a:prstGeom>
            <a:noFill/>
            <a:ln w="12700" cap="flat">
              <a:solidFill>
                <a:srgbClr val="11688B"/>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3" name="Title 1">
            <a:extLst>
              <a:ext uri="{FF2B5EF4-FFF2-40B4-BE49-F238E27FC236}">
                <a16:creationId xmlns:a16="http://schemas.microsoft.com/office/drawing/2014/main" id="{588716E8-7E28-6C27-8BED-EC96BE560C97}"/>
              </a:ext>
            </a:extLst>
          </p:cNvPr>
          <p:cNvSpPr txBox="1">
            <a:spLocks/>
          </p:cNvSpPr>
          <p:nvPr/>
        </p:nvSpPr>
        <p:spPr>
          <a:xfrm>
            <a:off x="1679575" y="2167500"/>
            <a:ext cx="12519025" cy="2433076"/>
          </a:xfrm>
          <a:prstGeom prst="rect">
            <a:avLst/>
          </a:prstGeom>
        </p:spPr>
        <p:txBody>
          <a:bodyPr anchor="b"/>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iMCD-TAFRO is a subtype of iMCD with a more aggressive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clinical course</a:t>
            </a:r>
            <a:r>
              <a:rPr kumimoji="0" lang="en-US" sz="6500" b="1" i="0" u="none" strike="noStrike" kern="0" cap="none" spc="-150" normalizeH="0" baseline="30000" noProof="0" dirty="0">
                <a:ln>
                  <a:noFill/>
                </a:ln>
                <a:solidFill>
                  <a:srgbClr val="11688B"/>
                </a:solidFill>
                <a:effectLst/>
                <a:uLnTx/>
                <a:uFillTx/>
                <a:latin typeface="Helvetica Neue"/>
                <a:ea typeface="Helvetica Neue"/>
                <a:cs typeface="Helvetica Neue"/>
                <a:sym typeface="Helvetica Neue"/>
              </a:rPr>
              <a:t>1,2</a:t>
            </a:r>
          </a:p>
        </p:txBody>
      </p:sp>
      <p:sp>
        <p:nvSpPr>
          <p:cNvPr id="8" name="Rounded Rectangle 7">
            <a:extLst>
              <a:ext uri="{FF2B5EF4-FFF2-40B4-BE49-F238E27FC236}">
                <a16:creationId xmlns:a16="http://schemas.microsoft.com/office/drawing/2014/main" id="{4CF79662-0471-8601-6393-036F6C8EC464}"/>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Graphic 11" descr="Hamburger Menu Icon with solid fill">
            <a:hlinkClick r:id="rId2" action="ppaction://hlinksldjump"/>
            <a:extLst>
              <a:ext uri="{FF2B5EF4-FFF2-40B4-BE49-F238E27FC236}">
                <a16:creationId xmlns:a16="http://schemas.microsoft.com/office/drawing/2014/main" id="{B8383028-CBB0-43BA-407B-4114CF4ED4F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7290207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41A8-E7D8-ED9D-74B2-AE982D263CF3}"/>
              </a:ext>
            </a:extLst>
          </p:cNvPr>
          <p:cNvSpPr>
            <a:spLocks noGrp="1"/>
          </p:cNvSpPr>
          <p:nvPr>
            <p:ph type="title"/>
          </p:nvPr>
        </p:nvSpPr>
        <p:spPr>
          <a:xfrm>
            <a:off x="6716685" y="5511918"/>
            <a:ext cx="10961722" cy="2231967"/>
          </a:xfrm>
        </p:spPr>
        <p:txBody>
          <a:bodyPr/>
          <a:lstStyle/>
          <a:p>
            <a:r>
              <a:rPr lang="en-US" dirty="0"/>
              <a:t>Importance of timely management</a:t>
            </a:r>
          </a:p>
        </p:txBody>
      </p:sp>
      <p:sp>
        <p:nvSpPr>
          <p:cNvPr id="3" name="Text Placeholder 2">
            <a:extLst>
              <a:ext uri="{FF2B5EF4-FFF2-40B4-BE49-F238E27FC236}">
                <a16:creationId xmlns:a16="http://schemas.microsoft.com/office/drawing/2014/main" id="{D04441E6-C5A7-9057-D11F-57E1F2519FC1}"/>
              </a:ext>
            </a:extLst>
          </p:cNvPr>
          <p:cNvSpPr>
            <a:spLocks noGrp="1"/>
          </p:cNvSpPr>
          <p:nvPr>
            <p:ph type="body" sz="quarter" idx="22"/>
          </p:nvPr>
        </p:nvSpPr>
        <p:spPr/>
        <p:txBody>
          <a:bodyPr/>
          <a:lstStyle/>
          <a:p>
            <a:r>
              <a:rPr lang="en-US" dirty="0"/>
              <a:t>04</a:t>
            </a:r>
          </a:p>
        </p:txBody>
      </p:sp>
      <p:sp>
        <p:nvSpPr>
          <p:cNvPr id="4" name="Text Placeholder 3">
            <a:extLst>
              <a:ext uri="{FF2B5EF4-FFF2-40B4-BE49-F238E27FC236}">
                <a16:creationId xmlns:a16="http://schemas.microsoft.com/office/drawing/2014/main" id="{317C7081-0AE0-EB90-086D-527DC76AE19E}"/>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24363832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4EF1B316-28A0-E5DE-8447-DE881A5A01A3}"/>
              </a:ext>
            </a:extLst>
          </p:cNvPr>
          <p:cNvSpPr/>
          <p:nvPr/>
        </p:nvSpPr>
        <p:spPr>
          <a:xfrm>
            <a:off x="19716325" y="2990186"/>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ED60B6EA-A5DA-51EF-245A-126AFCADBFDE}"/>
              </a:ext>
            </a:extLst>
          </p:cNvPr>
          <p:cNvSpPr/>
          <p:nvPr/>
        </p:nvSpPr>
        <p:spPr>
          <a:xfrm>
            <a:off x="11508105" y="2990186"/>
            <a:ext cx="8707836"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Oval 4">
            <a:extLst>
              <a:ext uri="{FF2B5EF4-FFF2-40B4-BE49-F238E27FC236}">
                <a16:creationId xmlns:a16="http://schemas.microsoft.com/office/drawing/2014/main" id="{98564FE4-C3CC-54EA-61BD-87379B902FB8}"/>
              </a:ext>
            </a:extLst>
          </p:cNvPr>
          <p:cNvSpPr/>
          <p:nvPr/>
        </p:nvSpPr>
        <p:spPr>
          <a:xfrm>
            <a:off x="8466635" y="2999107"/>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DA2C957C-0569-D771-C9F7-EC85CE8E16E8}"/>
              </a:ext>
            </a:extLst>
          </p:cNvPr>
          <p:cNvSpPr txBox="1"/>
          <p:nvPr/>
        </p:nvSpPr>
        <p:spPr>
          <a:xfrm>
            <a:off x="17500604" y="6515586"/>
            <a:ext cx="49353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Helvetica Neue"/>
              </a:rPr>
              <a:t>KOL photo</a:t>
            </a:r>
          </a:p>
        </p:txBody>
      </p:sp>
      <p:sp>
        <p:nvSpPr>
          <p:cNvPr id="2" name="Title 1">
            <a:extLst>
              <a:ext uri="{FF2B5EF4-FFF2-40B4-BE49-F238E27FC236}">
                <a16:creationId xmlns:a16="http://schemas.microsoft.com/office/drawing/2014/main" id="{6F8C6214-4E6E-1D56-39D4-2186ADCD2D5F}"/>
              </a:ext>
            </a:extLst>
          </p:cNvPr>
          <p:cNvSpPr txBox="1">
            <a:spLocks/>
          </p:cNvSpPr>
          <p:nvPr/>
        </p:nvSpPr>
        <p:spPr>
          <a:xfrm>
            <a:off x="1596402" y="1611860"/>
            <a:ext cx="13374240" cy="854894"/>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en-US" sz="6500" b="1" i="0" u="none" strike="noStrike" kern="0" cap="none" spc="-150" normalizeH="0" baseline="0" noProof="0">
                <a:ln>
                  <a:noFill/>
                </a:ln>
                <a:solidFill>
                  <a:srgbClr val="11688B"/>
                </a:solidFill>
                <a:effectLst/>
                <a:uLnTx/>
                <a:uFillTx/>
                <a:latin typeface="Helvetica Neue"/>
                <a:ea typeface="Helvetica Neue"/>
                <a:cs typeface="Helvetica Neue"/>
                <a:sym typeface="Helvetica Neue"/>
              </a:rPr>
              <a:t>Contents </a:t>
            </a:r>
          </a:p>
        </p:txBody>
      </p:sp>
      <p:sp>
        <p:nvSpPr>
          <p:cNvPr id="12" name="Rectangle 11">
            <a:extLst>
              <a:ext uri="{FF2B5EF4-FFF2-40B4-BE49-F238E27FC236}">
                <a16:creationId xmlns:a16="http://schemas.microsoft.com/office/drawing/2014/main" id="{F6C0DE1B-94B0-E129-F850-DE47BC3179BB}"/>
              </a:ext>
            </a:extLst>
          </p:cNvPr>
          <p:cNvSpPr/>
          <p:nvPr/>
        </p:nvSpPr>
        <p:spPr>
          <a:xfrm>
            <a:off x="-1" y="2999107"/>
            <a:ext cx="9044609"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hlinkClick r:id="rId3" action="ppaction://hlinksldjump"/>
            <a:extLst>
              <a:ext uri="{FF2B5EF4-FFF2-40B4-BE49-F238E27FC236}">
                <a16:creationId xmlns:a16="http://schemas.microsoft.com/office/drawing/2014/main" id="{A83BBCB5-CA9B-D3C3-0AAD-F38ACA99F074}"/>
              </a:ext>
            </a:extLst>
          </p:cNvPr>
          <p:cNvSpPr txBox="1"/>
          <p:nvPr/>
        </p:nvSpPr>
        <p:spPr>
          <a:xfrm>
            <a:off x="1596402" y="3217244"/>
            <a:ext cx="292661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800" marR="0" lvl="0" indent="-514350" algn="l" defTabSz="2438338" rtl="0" eaLnBrk="1" fontAlgn="auto" latinLnBrk="0" hangingPunct="0">
              <a:lnSpc>
                <a:spcPct val="100000"/>
              </a:lnSpc>
              <a:spcBef>
                <a:spcPts val="0"/>
              </a:spcBef>
              <a:buClrTx/>
              <a:buSzTx/>
              <a:buFont typeface="+mj-lt"/>
              <a:buAutoNum type="arabicPeriod"/>
              <a:tabLst/>
              <a:defRPr/>
            </a:pPr>
            <a:r>
              <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hlinkClick r:id="rId3" action="ppaction://hlinksldjump"/>
              </a:rPr>
              <a:t>Background</a:t>
            </a:r>
            <a:endPar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sp>
        <p:nvSpPr>
          <p:cNvPr id="15" name="Oval 14">
            <a:extLst>
              <a:ext uri="{FF2B5EF4-FFF2-40B4-BE49-F238E27FC236}">
                <a16:creationId xmlns:a16="http://schemas.microsoft.com/office/drawing/2014/main" id="{F0CE696B-885D-68FC-AC1D-F18A4F98E825}"/>
              </a:ext>
            </a:extLst>
          </p:cNvPr>
          <p:cNvSpPr/>
          <p:nvPr/>
        </p:nvSpPr>
        <p:spPr>
          <a:xfrm>
            <a:off x="8466635" y="5043207"/>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6E08A8F8-907E-BB3C-DA3C-80870B4CF4D4}"/>
              </a:ext>
            </a:extLst>
          </p:cNvPr>
          <p:cNvSpPr/>
          <p:nvPr/>
        </p:nvSpPr>
        <p:spPr>
          <a:xfrm>
            <a:off x="0" y="5043207"/>
            <a:ext cx="9044608"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Box 17">
            <a:hlinkClick r:id="rId4" action="ppaction://hlinksldjump"/>
            <a:extLst>
              <a:ext uri="{FF2B5EF4-FFF2-40B4-BE49-F238E27FC236}">
                <a16:creationId xmlns:a16="http://schemas.microsoft.com/office/drawing/2014/main" id="{CBD3367C-D137-1243-90A5-625CF3174E06}"/>
              </a:ext>
            </a:extLst>
          </p:cNvPr>
          <p:cNvSpPr txBox="1"/>
          <p:nvPr/>
        </p:nvSpPr>
        <p:spPr>
          <a:xfrm>
            <a:off x="1596402" y="5266494"/>
            <a:ext cx="292661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marR="0" lvl="0" indent="-514350" algn="l" defTabSz="2438338" rtl="0" eaLnBrk="1" fontAlgn="auto" latinLnBrk="0" hangingPunct="0">
              <a:lnSpc>
                <a:spcPct val="100000"/>
              </a:lnSpc>
              <a:spcBef>
                <a:spcPts val="0"/>
              </a:spcBef>
              <a:buClrTx/>
              <a:buSzTx/>
              <a:buFont typeface="+mj-lt"/>
              <a:buAutoNum type="arabicPeriod" startAt="2"/>
              <a:tabLst/>
              <a:defRPr/>
            </a:pPr>
            <a:r>
              <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hlinkClick r:id="rId4" action="ppaction://hlinksldjump"/>
              </a:rPr>
              <a:t>Pathogenesis</a:t>
            </a:r>
            <a:endPar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sp>
        <p:nvSpPr>
          <p:cNvPr id="21" name="Oval 20">
            <a:extLst>
              <a:ext uri="{FF2B5EF4-FFF2-40B4-BE49-F238E27FC236}">
                <a16:creationId xmlns:a16="http://schemas.microsoft.com/office/drawing/2014/main" id="{79D733A4-9EB2-ABAF-8C03-4241C5AE135B}"/>
              </a:ext>
            </a:extLst>
          </p:cNvPr>
          <p:cNvSpPr/>
          <p:nvPr/>
        </p:nvSpPr>
        <p:spPr>
          <a:xfrm>
            <a:off x="8466634" y="7104455"/>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387B34A5-1684-AB40-8427-090C00A391FE}"/>
              </a:ext>
            </a:extLst>
          </p:cNvPr>
          <p:cNvSpPr/>
          <p:nvPr/>
        </p:nvSpPr>
        <p:spPr>
          <a:xfrm>
            <a:off x="1498" y="7104455"/>
            <a:ext cx="9043110"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Box 19">
            <a:hlinkClick r:id="rId5" action="ppaction://hlinksldjump"/>
            <a:extLst>
              <a:ext uri="{FF2B5EF4-FFF2-40B4-BE49-F238E27FC236}">
                <a16:creationId xmlns:a16="http://schemas.microsoft.com/office/drawing/2014/main" id="{544D350F-AFE1-05DE-DFD2-82BBC4BA9ABF}"/>
              </a:ext>
            </a:extLst>
          </p:cNvPr>
          <p:cNvSpPr txBox="1"/>
          <p:nvPr/>
        </p:nvSpPr>
        <p:spPr>
          <a:xfrm>
            <a:off x="1617778" y="7269972"/>
            <a:ext cx="255028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Font typeface="+mj-lt"/>
              <a:buAutoNum type="arabicPeriod" startAt="3"/>
            </a:pPr>
            <a:r>
              <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hlinkClick r:id="rId5" action="ppaction://hlinksldjump"/>
              </a:rPr>
              <a:t>Diagnosis</a:t>
            </a:r>
            <a:endParaRPr lang="en-US" dirty="0"/>
          </a:p>
        </p:txBody>
      </p:sp>
      <p:sp>
        <p:nvSpPr>
          <p:cNvPr id="25" name="TextBox 24">
            <a:hlinkClick r:id="rId6" action="ppaction://hlinksldjump"/>
            <a:extLst>
              <a:ext uri="{FF2B5EF4-FFF2-40B4-BE49-F238E27FC236}">
                <a16:creationId xmlns:a16="http://schemas.microsoft.com/office/drawing/2014/main" id="{9C56E715-F67B-B96C-4EAA-457FE1EB8C3D}"/>
              </a:ext>
            </a:extLst>
          </p:cNvPr>
          <p:cNvSpPr txBox="1"/>
          <p:nvPr/>
        </p:nvSpPr>
        <p:spPr>
          <a:xfrm>
            <a:off x="11911214" y="3203459"/>
            <a:ext cx="65740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Font typeface="+mj-lt"/>
              <a:buAutoNum type="arabicPeriod" startAt="4"/>
            </a:pPr>
            <a:r>
              <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hlinkClick r:id="rId6" action="ppaction://hlinksldjump"/>
              </a:rPr>
              <a:t>Importance of timely management</a:t>
            </a:r>
            <a:endPar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sp>
        <p:nvSpPr>
          <p:cNvPr id="28" name="Oval 27">
            <a:extLst>
              <a:ext uri="{FF2B5EF4-FFF2-40B4-BE49-F238E27FC236}">
                <a16:creationId xmlns:a16="http://schemas.microsoft.com/office/drawing/2014/main" id="{AAEAE6DD-95C0-1E86-AB5C-2DA098314E0D}"/>
              </a:ext>
            </a:extLst>
          </p:cNvPr>
          <p:cNvSpPr/>
          <p:nvPr/>
        </p:nvSpPr>
        <p:spPr>
          <a:xfrm>
            <a:off x="19716325" y="5030580"/>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935EEAC5-CB87-80C7-54ED-2B4200EC2962}"/>
              </a:ext>
            </a:extLst>
          </p:cNvPr>
          <p:cNvSpPr/>
          <p:nvPr/>
        </p:nvSpPr>
        <p:spPr>
          <a:xfrm>
            <a:off x="11508105" y="5030580"/>
            <a:ext cx="8707836"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TextBox 3">
            <a:hlinkClick r:id="rId7" action="ppaction://hlinksldjump"/>
            <a:extLst>
              <a:ext uri="{FF2B5EF4-FFF2-40B4-BE49-F238E27FC236}">
                <a16:creationId xmlns:a16="http://schemas.microsoft.com/office/drawing/2014/main" id="{7D308983-6FAB-80E5-D771-4E76A5CB9DE0}"/>
              </a:ext>
            </a:extLst>
          </p:cNvPr>
          <p:cNvSpPr txBox="1"/>
          <p:nvPr/>
        </p:nvSpPr>
        <p:spPr>
          <a:xfrm>
            <a:off x="11911214" y="5266494"/>
            <a:ext cx="296416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Font typeface="+mj-lt"/>
              <a:buAutoNum type="arabicPeriod" startAt="5"/>
            </a:pPr>
            <a:r>
              <a:rPr lang="en-US" sz="2800" dirty="0">
                <a:solidFill>
                  <a:srgbClr val="11688B"/>
                </a:solidFill>
                <a:latin typeface="Helvetica Neue"/>
                <a:ea typeface="Helvetica Neue"/>
                <a:cs typeface="Helvetica Neue"/>
                <a:hlinkClick r:id="rId7" action="ppaction://hlinksldjump"/>
              </a:rPr>
              <a:t>Summary</a:t>
            </a:r>
            <a:endParaRPr lang="en-US" sz="2800" dirty="0">
              <a:solidFill>
                <a:srgbClr val="11688B"/>
              </a:solidFill>
              <a:latin typeface="Helvetica Neue"/>
              <a:ea typeface="Helvetica Neue"/>
              <a:cs typeface="Helvetica Neue"/>
            </a:endParaRPr>
          </a:p>
        </p:txBody>
      </p:sp>
      <p:sp>
        <p:nvSpPr>
          <p:cNvPr id="3" name="Rectangle 2">
            <a:extLst>
              <a:ext uri="{FF2B5EF4-FFF2-40B4-BE49-F238E27FC236}">
                <a16:creationId xmlns:a16="http://schemas.microsoft.com/office/drawing/2014/main" id="{EB12552B-1D6C-1862-0C07-72CD6119E4FE}"/>
              </a:ext>
            </a:extLst>
          </p:cNvPr>
          <p:cNvSpPr/>
          <p:nvPr/>
        </p:nvSpPr>
        <p:spPr>
          <a:xfrm>
            <a:off x="11508105" y="7070974"/>
            <a:ext cx="8707836" cy="969795"/>
          </a:xfrm>
          <a:prstGeom prst="rect">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Oval 6">
            <a:extLst>
              <a:ext uri="{FF2B5EF4-FFF2-40B4-BE49-F238E27FC236}">
                <a16:creationId xmlns:a16="http://schemas.microsoft.com/office/drawing/2014/main" id="{AEDB233C-BF11-91E1-31C0-1C10E1D40AA6}"/>
              </a:ext>
            </a:extLst>
          </p:cNvPr>
          <p:cNvSpPr/>
          <p:nvPr/>
        </p:nvSpPr>
        <p:spPr>
          <a:xfrm>
            <a:off x="19716324" y="7070973"/>
            <a:ext cx="1041985" cy="969795"/>
          </a:xfrm>
          <a:prstGeom prst="ellipse">
            <a:avLst/>
          </a:prstGeom>
          <a:solidFill>
            <a:srgbClr val="CBDBE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hlinkClick r:id="rId7" action="ppaction://hlinksldjump"/>
            <a:extLst>
              <a:ext uri="{FF2B5EF4-FFF2-40B4-BE49-F238E27FC236}">
                <a16:creationId xmlns:a16="http://schemas.microsoft.com/office/drawing/2014/main" id="{BA47EA0B-5B35-E7BB-8E3F-814C97D8F7B1}"/>
              </a:ext>
            </a:extLst>
          </p:cNvPr>
          <p:cNvSpPr txBox="1"/>
          <p:nvPr/>
        </p:nvSpPr>
        <p:spPr>
          <a:xfrm>
            <a:off x="11911214" y="7260435"/>
            <a:ext cx="754219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algn="l">
              <a:buFont typeface="+mj-lt"/>
              <a:buAutoNum type="arabicPeriod" startAt="6"/>
            </a:pPr>
            <a:r>
              <a:rPr lang="en-US" sz="2800" dirty="0">
                <a:solidFill>
                  <a:srgbClr val="11688B"/>
                </a:solidFill>
                <a:latin typeface="Helvetica Neue"/>
                <a:ea typeface="Helvetica Neue"/>
                <a:cs typeface="Helvetica Neue"/>
                <a:hlinkClick r:id="rId8" action="ppaction://hlinksldjump"/>
              </a:rPr>
              <a:t>UK &amp; Ireland Prescribing Information</a:t>
            </a:r>
            <a:endParaRPr lang="en-US" sz="2800" dirty="0">
              <a:solidFill>
                <a:srgbClr val="11688B"/>
              </a:solidFill>
              <a:latin typeface="Helvetica Neue"/>
              <a:ea typeface="Helvetica Neue"/>
              <a:cs typeface="Helvetica Neue"/>
            </a:endParaRPr>
          </a:p>
          <a:p>
            <a:pPr marL="514350" indent="-514350" algn="l">
              <a:buFont typeface="+mj-lt"/>
              <a:buAutoNum type="arabicPeriod" startAt="6"/>
            </a:pPr>
            <a:endParaRPr kumimoji="0" lang="en-US" sz="28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1452860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107486F1-1056-83E9-902F-3300F7A2BDC8}"/>
              </a:ext>
            </a:extLst>
          </p:cNvPr>
          <p:cNvSpPr/>
          <p:nvPr/>
        </p:nvSpPr>
        <p:spPr>
          <a:xfrm>
            <a:off x="1211262" y="4206654"/>
            <a:ext cx="16534665" cy="1164307"/>
          </a:xfrm>
          <a:prstGeom prst="roundRect">
            <a:avLst/>
          </a:prstGeom>
          <a:solidFill>
            <a:schemeClr val="bg1"/>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1937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CD</a:t>
            </a:r>
            <a:r>
              <a:rPr lang="en-US" sz="2000" dirty="0"/>
              <a:t>, Castleman Disease; </a:t>
            </a:r>
            <a:r>
              <a:rPr lang="en-US" sz="2000" b="1" dirty="0"/>
              <a:t>HHV-8</a:t>
            </a:r>
            <a:r>
              <a:rPr lang="en-US" sz="2000" dirty="0"/>
              <a:t>, human herpesvirus-8; </a:t>
            </a:r>
            <a:r>
              <a:rPr lang="en-US" sz="2000" b="1" dirty="0"/>
              <a:t>HIV</a:t>
            </a:r>
            <a:r>
              <a:rPr lang="en-US" sz="2000" dirty="0"/>
              <a:t>, human immunodeficiency virus; </a:t>
            </a:r>
            <a:r>
              <a:rPr lang="en-US" sz="2000" b="1" dirty="0"/>
              <a:t>HL</a:t>
            </a:r>
            <a:r>
              <a:rPr lang="en-US" sz="2000" dirty="0"/>
              <a:t>/</a:t>
            </a:r>
            <a:r>
              <a:rPr lang="en-US" sz="2000" b="1" dirty="0"/>
              <a:t>NHL, </a:t>
            </a:r>
            <a:r>
              <a:rPr lang="en-US" sz="2000" dirty="0"/>
              <a:t>Hodgkin’s lymphoma/non-Hodgkin’s lymphoma; </a:t>
            </a:r>
            <a:r>
              <a:rPr lang="en-US" sz="2000" b="1" dirty="0"/>
              <a:t>ICD-9-CM</a:t>
            </a:r>
            <a:r>
              <a:rPr lang="en-US" sz="2000" dirty="0"/>
              <a:t>, </a:t>
            </a:r>
            <a:r>
              <a:rPr lang="en-GB" sz="2000" dirty="0"/>
              <a:t>International Classification of Diseases, 9</a:t>
            </a:r>
            <a:r>
              <a:rPr lang="en-GB" sz="2000" baseline="30000" dirty="0"/>
              <a:t>th</a:t>
            </a:r>
            <a:r>
              <a:rPr lang="en-GB" sz="2000" dirty="0"/>
              <a:t> Revision, Clinical Modification; </a:t>
            </a:r>
            <a:r>
              <a:rPr lang="en-US" sz="2000" b="1" dirty="0"/>
              <a:t>ICD-10</a:t>
            </a:r>
            <a:r>
              <a:rPr lang="en-US" sz="2000" dirty="0"/>
              <a:t>, </a:t>
            </a:r>
            <a:r>
              <a:rPr lang="en-GB" sz="2000" dirty="0"/>
              <a:t>International Classification of Diseases 10</a:t>
            </a:r>
            <a:r>
              <a:rPr lang="en-GB" sz="2000" baseline="30000" dirty="0"/>
              <a:t>th</a:t>
            </a:r>
            <a:r>
              <a:rPr lang="en-GB" sz="2000" dirty="0"/>
              <a:t> revision; </a:t>
            </a:r>
            <a:r>
              <a:rPr lang="en-US" sz="2000" b="1" dirty="0"/>
              <a:t>IDD</a:t>
            </a:r>
            <a:r>
              <a:rPr lang="en-US" sz="2000" dirty="0"/>
              <a:t>, index diagnosis date; </a:t>
            </a:r>
            <a:r>
              <a:rPr lang="en-US" sz="2000" b="1" dirty="0"/>
              <a:t>iMCD</a:t>
            </a:r>
            <a:r>
              <a:rPr lang="en-US" sz="2000" dirty="0"/>
              <a:t>, idiopathic Multicentric Castleman Disease; </a:t>
            </a:r>
            <a:r>
              <a:rPr lang="en-US" sz="2000" b="1" dirty="0"/>
              <a:t>US</a:t>
            </a:r>
            <a:r>
              <a:rPr lang="en-US" sz="2000" dirty="0"/>
              <a:t>, United States.</a:t>
            </a:r>
          </a:p>
          <a:p>
            <a:r>
              <a:rPr lang="en-GB" sz="2000" b="1" dirty="0"/>
              <a:t>References: </a:t>
            </a:r>
            <a:r>
              <a:rPr lang="en-US" sz="2000" b="1" dirty="0"/>
              <a:t>1</a:t>
            </a:r>
            <a:r>
              <a:rPr lang="en-US" sz="2000" dirty="0"/>
              <a:t>. Mukherjee S, </a:t>
            </a:r>
            <a:r>
              <a:rPr lang="en-US" sz="2000" i="1" dirty="0"/>
              <a:t>et al.</a:t>
            </a:r>
            <a:r>
              <a:rPr lang="en-GB" sz="1600" b="0" i="0" dirty="0">
                <a:solidFill>
                  <a:srgbClr val="212121"/>
                </a:solidFill>
                <a:effectLst/>
                <a:latin typeface="system-ui"/>
              </a:rPr>
              <a:t> </a:t>
            </a:r>
            <a:r>
              <a:rPr lang="en-GB" sz="2000" i="1" dirty="0" err="1"/>
              <a:t>Leukemia</a:t>
            </a:r>
            <a:r>
              <a:rPr lang="en-GB" sz="2000" dirty="0"/>
              <a:t>. 2022; 36: 2539–43.</a:t>
            </a:r>
            <a:endParaRPr lang="en-US" sz="2000" dirty="0"/>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2" y="1852524"/>
            <a:ext cx="12782986" cy="765640"/>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Retrospective claims analysis</a:t>
            </a:r>
            <a:r>
              <a:rPr kumimoji="0" lang="en-US" sz="6500" b="1" i="0" u="none" strike="noStrike" kern="0" cap="none" spc="-15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9" name="Text Placeholder 2">
            <a:extLst>
              <a:ext uri="{FF2B5EF4-FFF2-40B4-BE49-F238E27FC236}">
                <a16:creationId xmlns:a16="http://schemas.microsoft.com/office/drawing/2014/main" id="{E8DC61BB-41A4-695C-FC78-4148737A763E}"/>
              </a:ext>
            </a:extLst>
          </p:cNvPr>
          <p:cNvSpPr>
            <a:spLocks noGrp="1"/>
          </p:cNvSpPr>
          <p:nvPr>
            <p:ph type="body" sz="quarter" idx="1"/>
          </p:nvPr>
        </p:nvSpPr>
        <p:spPr>
          <a:xfrm>
            <a:off x="1275430" y="4283561"/>
            <a:ext cx="1904289" cy="1042577"/>
          </a:xfrm>
        </p:spPr>
        <p:txBody>
          <a:bodyPr/>
          <a:lstStyle/>
          <a:p>
            <a:pPr lvl="0" fontAlgn="base"/>
            <a:r>
              <a:rPr lang="en-GB" sz="2800" b="1" dirty="0"/>
              <a:t>Study</a:t>
            </a:r>
          </a:p>
          <a:p>
            <a:pPr lvl="0" fontAlgn="base"/>
            <a:r>
              <a:rPr lang="en-GB" sz="2800" b="1" dirty="0"/>
              <a:t>objective</a:t>
            </a:r>
          </a:p>
          <a:p>
            <a:endParaRPr lang="en-US" sz="2000" dirty="0"/>
          </a:p>
        </p:txBody>
      </p:sp>
      <p:sp>
        <p:nvSpPr>
          <p:cNvPr id="10" name="Text Placeholder 1">
            <a:extLst>
              <a:ext uri="{FF2B5EF4-FFF2-40B4-BE49-F238E27FC236}">
                <a16:creationId xmlns:a16="http://schemas.microsoft.com/office/drawing/2014/main" id="{9173AEC3-117F-E76A-7F54-2032DF160B5F}"/>
              </a:ext>
            </a:extLst>
          </p:cNvPr>
          <p:cNvSpPr txBox="1">
            <a:spLocks/>
          </p:cNvSpPr>
          <p:nvPr/>
        </p:nvSpPr>
        <p:spPr>
          <a:xfrm>
            <a:off x="995363" y="10642662"/>
            <a:ext cx="22381447" cy="997846"/>
          </a:xfrm>
          <a:prstGeom prst="rect">
            <a:avLst/>
          </a:prstGeom>
        </p:spPr>
        <p:txBody>
          <a:bodyPr lIns="45719" tIns="45719" rIns="45719" bIns="45719"/>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800" dirty="0"/>
              <a:t>*US patients, identified as having iMCD if they had an ICD-10 diagnosis code for CD (D47.Z2) and ≥2 diagnostic or laboratory claims corresponding to the minor criteria from the international evidence-based consensus diagnostic criteria for iMCD. Exclusion criteria included history of HIV, HHV-8, HL/NHL, myeloma, lupus, or rheumatoid arthritis within one year of diagnosis of CD. Index Diagnosis Date (IDD) was defined as the first time a patient received a diagnosis for CD using the new ICD-10 code (D47.Z2) or the general code for lymphadenopathy (785.6) in ICD-9-CM that included CD (whichever was diagnosed first).</a:t>
            </a:r>
          </a:p>
          <a:p>
            <a:pPr hangingPunct="1"/>
            <a:endParaRPr lang="en-US" sz="1800" b="1" dirty="0"/>
          </a:p>
        </p:txBody>
      </p:sp>
      <p:sp>
        <p:nvSpPr>
          <p:cNvPr id="11" name="Text Placeholder 2">
            <a:extLst>
              <a:ext uri="{FF2B5EF4-FFF2-40B4-BE49-F238E27FC236}">
                <a16:creationId xmlns:a16="http://schemas.microsoft.com/office/drawing/2014/main" id="{4FA6E715-9663-2CDA-265D-6F490140EC10}"/>
              </a:ext>
            </a:extLst>
          </p:cNvPr>
          <p:cNvSpPr txBox="1">
            <a:spLocks/>
          </p:cNvSpPr>
          <p:nvPr/>
        </p:nvSpPr>
        <p:spPr>
          <a:xfrm>
            <a:off x="1206249" y="5934987"/>
            <a:ext cx="5040682" cy="1049867"/>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b="1" dirty="0"/>
              <a:t>Retrospective, real-world analysis of claims data for…</a:t>
            </a:r>
            <a:endParaRPr lang="en-US" sz="2000" b="1" dirty="0"/>
          </a:p>
        </p:txBody>
      </p:sp>
      <p:sp>
        <p:nvSpPr>
          <p:cNvPr id="13" name="Text Placeholder 2">
            <a:extLst>
              <a:ext uri="{FF2B5EF4-FFF2-40B4-BE49-F238E27FC236}">
                <a16:creationId xmlns:a16="http://schemas.microsoft.com/office/drawing/2014/main" id="{2E844941-2B03-1012-12A2-CC9A5D59E85A}"/>
              </a:ext>
            </a:extLst>
          </p:cNvPr>
          <p:cNvSpPr txBox="1">
            <a:spLocks/>
          </p:cNvSpPr>
          <p:nvPr/>
        </p:nvSpPr>
        <p:spPr>
          <a:xfrm>
            <a:off x="3643820" y="4519372"/>
            <a:ext cx="2608124" cy="538870"/>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r" fontAlgn="base" hangingPunct="1"/>
            <a:r>
              <a:rPr lang="en-GB" sz="2800" dirty="0"/>
              <a:t>To assess…</a:t>
            </a:r>
          </a:p>
          <a:p>
            <a:pPr algn="r" hangingPunct="1"/>
            <a:endParaRPr lang="en-US" sz="2000" dirty="0"/>
          </a:p>
        </p:txBody>
      </p:sp>
      <p:cxnSp>
        <p:nvCxnSpPr>
          <p:cNvPr id="14" name="Straight Connector 13">
            <a:extLst>
              <a:ext uri="{FF2B5EF4-FFF2-40B4-BE49-F238E27FC236}">
                <a16:creationId xmlns:a16="http://schemas.microsoft.com/office/drawing/2014/main" id="{E31C3FF5-871B-1406-734B-5233B8FDE478}"/>
              </a:ext>
            </a:extLst>
          </p:cNvPr>
          <p:cNvCxnSpPr/>
          <p:nvPr/>
        </p:nvCxnSpPr>
        <p:spPr>
          <a:xfrm>
            <a:off x="3497179" y="4423120"/>
            <a:ext cx="0" cy="691168"/>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5" name="Text Placeholder 2">
            <a:extLst>
              <a:ext uri="{FF2B5EF4-FFF2-40B4-BE49-F238E27FC236}">
                <a16:creationId xmlns:a16="http://schemas.microsoft.com/office/drawing/2014/main" id="{88BEAEE5-E09B-1B5B-F4D5-D7189F7F00C2}"/>
              </a:ext>
            </a:extLst>
          </p:cNvPr>
          <p:cNvSpPr txBox="1">
            <a:spLocks/>
          </p:cNvSpPr>
          <p:nvPr/>
        </p:nvSpPr>
        <p:spPr>
          <a:xfrm>
            <a:off x="7646436" y="4317481"/>
            <a:ext cx="3473380" cy="538870"/>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dirty="0"/>
              <a:t>…healthcare resource utilisation</a:t>
            </a:r>
          </a:p>
          <a:p>
            <a:pPr hangingPunct="1"/>
            <a:endParaRPr lang="en-US" sz="2000" dirty="0"/>
          </a:p>
        </p:txBody>
      </p:sp>
      <p:sp>
        <p:nvSpPr>
          <p:cNvPr id="16" name="Text Placeholder 2">
            <a:extLst>
              <a:ext uri="{FF2B5EF4-FFF2-40B4-BE49-F238E27FC236}">
                <a16:creationId xmlns:a16="http://schemas.microsoft.com/office/drawing/2014/main" id="{B5EE920C-4824-4CE8-7506-6372F31A97D6}"/>
              </a:ext>
            </a:extLst>
          </p:cNvPr>
          <p:cNvSpPr txBox="1">
            <a:spLocks/>
          </p:cNvSpPr>
          <p:nvPr/>
        </p:nvSpPr>
        <p:spPr>
          <a:xfrm>
            <a:off x="12507915" y="4317481"/>
            <a:ext cx="5238012" cy="538870"/>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dirty="0"/>
              <a:t>…patterns of iMCD-related comorbidities</a:t>
            </a:r>
          </a:p>
          <a:p>
            <a:pPr hangingPunct="1"/>
            <a:endParaRPr lang="en-US" sz="2000" dirty="0"/>
          </a:p>
        </p:txBody>
      </p:sp>
      <p:sp>
        <p:nvSpPr>
          <p:cNvPr id="18" name="Oval 17">
            <a:extLst>
              <a:ext uri="{FF2B5EF4-FFF2-40B4-BE49-F238E27FC236}">
                <a16:creationId xmlns:a16="http://schemas.microsoft.com/office/drawing/2014/main" id="{D678A41D-07B1-1EE8-0F5E-66CEC3857894}"/>
              </a:ext>
            </a:extLst>
          </p:cNvPr>
          <p:cNvSpPr/>
          <p:nvPr/>
        </p:nvSpPr>
        <p:spPr>
          <a:xfrm>
            <a:off x="6696485" y="4331570"/>
            <a:ext cx="930442" cy="936000"/>
          </a:xfrm>
          <a:prstGeom prst="ellips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1</a:t>
            </a:r>
          </a:p>
        </p:txBody>
      </p:sp>
      <p:sp>
        <p:nvSpPr>
          <p:cNvPr id="19" name="Oval 18">
            <a:extLst>
              <a:ext uri="{FF2B5EF4-FFF2-40B4-BE49-F238E27FC236}">
                <a16:creationId xmlns:a16="http://schemas.microsoft.com/office/drawing/2014/main" id="{537AEEE6-29AC-0A53-0265-248E4FFD52A1}"/>
              </a:ext>
            </a:extLst>
          </p:cNvPr>
          <p:cNvSpPr/>
          <p:nvPr/>
        </p:nvSpPr>
        <p:spPr>
          <a:xfrm>
            <a:off x="11513034" y="4331570"/>
            <a:ext cx="930442" cy="936000"/>
          </a:xfrm>
          <a:prstGeom prst="ellips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FFFFFF"/>
                </a:solidFill>
                <a:latin typeface="Helvetica Neue Medium"/>
                <a:ea typeface="Helvetica Neue Medium"/>
                <a:cs typeface="Helvetica Neue Medium"/>
                <a:sym typeface="Helvetica Neue Medium"/>
              </a:rPr>
              <a:t>2</a:t>
            </a: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Text Placeholder 2">
            <a:extLst>
              <a:ext uri="{FF2B5EF4-FFF2-40B4-BE49-F238E27FC236}">
                <a16:creationId xmlns:a16="http://schemas.microsoft.com/office/drawing/2014/main" id="{9E4DFD09-0698-4926-4596-9DA42C7C95DD}"/>
              </a:ext>
            </a:extLst>
          </p:cNvPr>
          <p:cNvSpPr txBox="1">
            <a:spLocks/>
          </p:cNvSpPr>
          <p:nvPr/>
        </p:nvSpPr>
        <p:spPr>
          <a:xfrm>
            <a:off x="7223611" y="5934987"/>
            <a:ext cx="4581859" cy="1049867"/>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b="1" dirty="0"/>
              <a:t>Patients continuously enrolled over…</a:t>
            </a:r>
            <a:endParaRPr lang="en-US" sz="2000" b="1" dirty="0"/>
          </a:p>
        </p:txBody>
      </p:sp>
      <p:sp>
        <p:nvSpPr>
          <p:cNvPr id="22" name="Text Placeholder 2">
            <a:extLst>
              <a:ext uri="{FF2B5EF4-FFF2-40B4-BE49-F238E27FC236}">
                <a16:creationId xmlns:a16="http://schemas.microsoft.com/office/drawing/2014/main" id="{903A3C31-1E29-3ED1-B7CA-6FCDC08A137D}"/>
              </a:ext>
            </a:extLst>
          </p:cNvPr>
          <p:cNvSpPr txBox="1">
            <a:spLocks/>
          </p:cNvSpPr>
          <p:nvPr/>
        </p:nvSpPr>
        <p:spPr>
          <a:xfrm>
            <a:off x="13009281" y="5934987"/>
            <a:ext cx="4581859" cy="1049867"/>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b="1" dirty="0"/>
              <a:t>Patients with iMCD* identified…</a:t>
            </a:r>
            <a:endParaRPr lang="en-US" sz="2000" b="1" dirty="0"/>
          </a:p>
        </p:txBody>
      </p:sp>
      <p:sp>
        <p:nvSpPr>
          <p:cNvPr id="23" name="Text Placeholder 2">
            <a:extLst>
              <a:ext uri="{FF2B5EF4-FFF2-40B4-BE49-F238E27FC236}">
                <a16:creationId xmlns:a16="http://schemas.microsoft.com/office/drawing/2014/main" id="{1B2378E4-C581-51BE-BEC5-26E913B6DBF8}"/>
              </a:ext>
            </a:extLst>
          </p:cNvPr>
          <p:cNvSpPr txBox="1">
            <a:spLocks/>
          </p:cNvSpPr>
          <p:nvPr/>
        </p:nvSpPr>
        <p:spPr>
          <a:xfrm>
            <a:off x="18794951" y="5934987"/>
            <a:ext cx="4581859" cy="1049867"/>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fontAlgn="base" hangingPunct="1"/>
            <a:r>
              <a:rPr lang="en-GB" sz="2800" b="1" dirty="0"/>
              <a:t>Average patient </a:t>
            </a:r>
          </a:p>
          <a:p>
            <a:pPr fontAlgn="base" hangingPunct="1"/>
            <a:r>
              <a:rPr lang="en-GB" sz="2800" b="1" dirty="0"/>
              <a:t>follow-up for…</a:t>
            </a:r>
            <a:endParaRPr lang="en-US" sz="2000" b="1" dirty="0"/>
          </a:p>
        </p:txBody>
      </p:sp>
      <p:sp>
        <p:nvSpPr>
          <p:cNvPr id="24" name="Rectangle 23">
            <a:extLst>
              <a:ext uri="{FF2B5EF4-FFF2-40B4-BE49-F238E27FC236}">
                <a16:creationId xmlns:a16="http://schemas.microsoft.com/office/drawing/2014/main" id="{0B930477-0E9A-34C4-D6DB-823BF24269DF}"/>
              </a:ext>
            </a:extLst>
          </p:cNvPr>
          <p:cNvSpPr/>
          <p:nvPr/>
        </p:nvSpPr>
        <p:spPr>
          <a:xfrm>
            <a:off x="2175466" y="6859754"/>
            <a:ext cx="4578093" cy="3323987"/>
          </a:xfrm>
          <a:prstGeom prst="rect">
            <a:avLst/>
          </a:prstGeom>
        </p:spPr>
        <p:txBody>
          <a:bodyPr wrap="square">
            <a:spAutoFit/>
          </a:bodyPr>
          <a:lstStyle/>
          <a:p>
            <a:pPr algn="l"/>
            <a:r>
              <a:rPr lang="en-US" sz="7000" b="1" dirty="0">
                <a:solidFill>
                  <a:srgbClr val="11688B"/>
                </a:solidFill>
              </a:rPr>
              <a:t>30.7 million patients</a:t>
            </a:r>
          </a:p>
        </p:txBody>
      </p:sp>
      <p:sp>
        <p:nvSpPr>
          <p:cNvPr id="25" name="Rectangle 24">
            <a:extLst>
              <a:ext uri="{FF2B5EF4-FFF2-40B4-BE49-F238E27FC236}">
                <a16:creationId xmlns:a16="http://schemas.microsoft.com/office/drawing/2014/main" id="{7FF364D0-36DD-234B-C476-749EDCAEC894}"/>
              </a:ext>
            </a:extLst>
          </p:cNvPr>
          <p:cNvSpPr/>
          <p:nvPr/>
        </p:nvSpPr>
        <p:spPr>
          <a:xfrm>
            <a:off x="8148383" y="6859755"/>
            <a:ext cx="3752538" cy="2246769"/>
          </a:xfrm>
          <a:prstGeom prst="rect">
            <a:avLst/>
          </a:prstGeom>
        </p:spPr>
        <p:txBody>
          <a:bodyPr wrap="square">
            <a:spAutoFit/>
          </a:bodyPr>
          <a:lstStyle/>
          <a:p>
            <a:pPr algn="l"/>
            <a:r>
              <a:rPr lang="en-US" sz="7000" b="1" dirty="0">
                <a:solidFill>
                  <a:srgbClr val="11688B"/>
                </a:solidFill>
              </a:rPr>
              <a:t>6.7 years</a:t>
            </a:r>
          </a:p>
        </p:txBody>
      </p:sp>
      <p:sp>
        <p:nvSpPr>
          <p:cNvPr id="26" name="Rectangle 25">
            <a:extLst>
              <a:ext uri="{FF2B5EF4-FFF2-40B4-BE49-F238E27FC236}">
                <a16:creationId xmlns:a16="http://schemas.microsoft.com/office/drawing/2014/main" id="{C640C5B9-D91C-C3F1-45BD-F351B3D2F139}"/>
              </a:ext>
            </a:extLst>
          </p:cNvPr>
          <p:cNvSpPr/>
          <p:nvPr/>
        </p:nvSpPr>
        <p:spPr>
          <a:xfrm>
            <a:off x="13956706" y="6859754"/>
            <a:ext cx="4578093" cy="2246769"/>
          </a:xfrm>
          <a:prstGeom prst="rect">
            <a:avLst/>
          </a:prstGeom>
        </p:spPr>
        <p:txBody>
          <a:bodyPr wrap="square">
            <a:spAutoFit/>
          </a:bodyPr>
          <a:lstStyle/>
          <a:p>
            <a:pPr algn="l"/>
            <a:r>
              <a:rPr lang="en-US" sz="7000" b="1" dirty="0">
                <a:solidFill>
                  <a:srgbClr val="11688B"/>
                </a:solidFill>
              </a:rPr>
              <a:t>271</a:t>
            </a:r>
          </a:p>
          <a:p>
            <a:pPr algn="l"/>
            <a:r>
              <a:rPr lang="en-US" sz="7000" b="1" dirty="0">
                <a:solidFill>
                  <a:srgbClr val="11688B"/>
                </a:solidFill>
              </a:rPr>
              <a:t>patients</a:t>
            </a:r>
          </a:p>
        </p:txBody>
      </p:sp>
      <p:sp>
        <p:nvSpPr>
          <p:cNvPr id="27" name="Rectangle 26">
            <a:extLst>
              <a:ext uri="{FF2B5EF4-FFF2-40B4-BE49-F238E27FC236}">
                <a16:creationId xmlns:a16="http://schemas.microsoft.com/office/drawing/2014/main" id="{CF35FC97-3266-7E37-77C0-7E3B5A24F4B1}"/>
              </a:ext>
            </a:extLst>
          </p:cNvPr>
          <p:cNvSpPr/>
          <p:nvPr/>
        </p:nvSpPr>
        <p:spPr>
          <a:xfrm>
            <a:off x="19748855" y="6859754"/>
            <a:ext cx="3639783" cy="2246769"/>
          </a:xfrm>
          <a:prstGeom prst="rect">
            <a:avLst/>
          </a:prstGeom>
        </p:spPr>
        <p:txBody>
          <a:bodyPr wrap="square">
            <a:spAutoFit/>
          </a:bodyPr>
          <a:lstStyle/>
          <a:p>
            <a:pPr algn="l"/>
            <a:r>
              <a:rPr lang="en-US" sz="7000" b="1" dirty="0">
                <a:solidFill>
                  <a:srgbClr val="11688B"/>
                </a:solidFill>
              </a:rPr>
              <a:t>6.7 years</a:t>
            </a:r>
          </a:p>
        </p:txBody>
      </p:sp>
      <p:sp>
        <p:nvSpPr>
          <p:cNvPr id="28" name="Triangle 27">
            <a:extLst>
              <a:ext uri="{FF2B5EF4-FFF2-40B4-BE49-F238E27FC236}">
                <a16:creationId xmlns:a16="http://schemas.microsoft.com/office/drawing/2014/main" id="{74AAF097-674E-2F15-E837-9C64B8E1759A}"/>
              </a:ext>
            </a:extLst>
          </p:cNvPr>
          <p:cNvSpPr/>
          <p:nvPr/>
        </p:nvSpPr>
        <p:spPr>
          <a:xfrm rot="5400000">
            <a:off x="7260416" y="7141141"/>
            <a:ext cx="772038" cy="697203"/>
          </a:xfrm>
          <a:prstGeom prst="triangl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Triangle 28">
            <a:extLst>
              <a:ext uri="{FF2B5EF4-FFF2-40B4-BE49-F238E27FC236}">
                <a16:creationId xmlns:a16="http://schemas.microsoft.com/office/drawing/2014/main" id="{2038F1CD-6FD0-5FBE-4872-223E7A8F8211}"/>
              </a:ext>
            </a:extLst>
          </p:cNvPr>
          <p:cNvSpPr/>
          <p:nvPr/>
        </p:nvSpPr>
        <p:spPr>
          <a:xfrm rot="5400000">
            <a:off x="13059271" y="7141140"/>
            <a:ext cx="772038" cy="697203"/>
          </a:xfrm>
          <a:prstGeom prst="triangl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Triangle 29">
            <a:extLst>
              <a:ext uri="{FF2B5EF4-FFF2-40B4-BE49-F238E27FC236}">
                <a16:creationId xmlns:a16="http://schemas.microsoft.com/office/drawing/2014/main" id="{BA752C4B-6B54-484F-86C4-12919F2F692D}"/>
              </a:ext>
            </a:extLst>
          </p:cNvPr>
          <p:cNvSpPr/>
          <p:nvPr/>
        </p:nvSpPr>
        <p:spPr>
          <a:xfrm rot="5400000">
            <a:off x="18871095" y="7141142"/>
            <a:ext cx="772038" cy="697203"/>
          </a:xfrm>
          <a:prstGeom prst="triangl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Triangle 30">
            <a:extLst>
              <a:ext uri="{FF2B5EF4-FFF2-40B4-BE49-F238E27FC236}">
                <a16:creationId xmlns:a16="http://schemas.microsoft.com/office/drawing/2014/main" id="{74A6809B-AC72-029F-1372-1BEC9737F543}"/>
              </a:ext>
            </a:extLst>
          </p:cNvPr>
          <p:cNvSpPr/>
          <p:nvPr/>
        </p:nvSpPr>
        <p:spPr>
          <a:xfrm rot="5400000">
            <a:off x="1288157" y="7141141"/>
            <a:ext cx="772038" cy="697203"/>
          </a:xfrm>
          <a:prstGeom prst="triangl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ounded Rectangle 4">
            <a:extLst>
              <a:ext uri="{FF2B5EF4-FFF2-40B4-BE49-F238E27FC236}">
                <a16:creationId xmlns:a16="http://schemas.microsoft.com/office/drawing/2014/main" id="{53AE116B-59D6-1558-4A9E-D0903C5BD604}"/>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Graphic 5" descr="Hamburger Menu Icon with solid fill">
            <a:hlinkClick r:id="rId3" action="ppaction://hlinksldjump"/>
            <a:extLst>
              <a:ext uri="{FF2B5EF4-FFF2-40B4-BE49-F238E27FC236}">
                <a16:creationId xmlns:a16="http://schemas.microsoft.com/office/drawing/2014/main" id="{E65EDE6E-C58B-E350-1FC5-065FE71C2F6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7994820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a:t>
            </a:r>
          </a:p>
          <a:p>
            <a:r>
              <a:rPr lang="en-GB" sz="2000" b="1" dirty="0"/>
              <a:t>References: </a:t>
            </a:r>
            <a:r>
              <a:rPr lang="en-US" sz="2000" b="1" dirty="0"/>
              <a:t>1</a:t>
            </a:r>
            <a:r>
              <a:rPr lang="en-US" sz="2000" dirty="0"/>
              <a:t>. </a:t>
            </a:r>
            <a:r>
              <a:rPr lang="en-US" sz="2000" dirty="0" err="1"/>
              <a:t>Sitenga</a:t>
            </a:r>
            <a:r>
              <a:rPr lang="en-US" sz="2000" dirty="0"/>
              <a:t> J, </a:t>
            </a:r>
            <a:r>
              <a:rPr lang="en-US" sz="2000" i="1" dirty="0"/>
              <a:t>et al. Patient </a:t>
            </a:r>
            <a:r>
              <a:rPr lang="en-US" sz="2000" i="1" dirty="0" err="1"/>
              <a:t>Relat</a:t>
            </a:r>
            <a:r>
              <a:rPr lang="en-US" sz="2000" i="1" dirty="0"/>
              <a:t> Outcome Meas. </a:t>
            </a:r>
            <a:r>
              <a:rPr lang="en-US" sz="2000" dirty="0"/>
              <a:t>2018; 9: 35</a:t>
            </a:r>
            <a:r>
              <a:rPr lang="en-GB" sz="2000" dirty="0"/>
              <a:t>–</a:t>
            </a:r>
            <a:r>
              <a:rPr lang="en-US" sz="2000" dirty="0"/>
              <a:t>41. </a:t>
            </a:r>
            <a:r>
              <a:rPr lang="en-US" sz="2000" b="1" dirty="0"/>
              <a:t>2</a:t>
            </a:r>
            <a:r>
              <a:rPr lang="en-US" sz="2000" dirty="0"/>
              <a:t>. Lang E, and van Rhee F. </a:t>
            </a:r>
            <a:r>
              <a:rPr lang="en-US" sz="2000" i="1" dirty="0"/>
              <a:t>Blood Rev.</a:t>
            </a:r>
            <a:r>
              <a:rPr lang="en-US" sz="2000" dirty="0"/>
              <a:t> 2024; 64: 101161. </a:t>
            </a:r>
            <a:br>
              <a:rPr lang="en-US" sz="2000" dirty="0"/>
            </a:br>
            <a:r>
              <a:rPr lang="en-US" sz="2000" b="1" dirty="0"/>
              <a:t>3. </a:t>
            </a:r>
            <a:r>
              <a:rPr lang="en-US" sz="2000" dirty="0" err="1"/>
              <a:t>Fajgenbaum</a:t>
            </a:r>
            <a:r>
              <a:rPr lang="en-US" sz="2000" dirty="0"/>
              <a:t> DC, </a:t>
            </a:r>
            <a:r>
              <a:rPr lang="en-US" sz="2000" i="1" dirty="0"/>
              <a:t>et al. Blood. </a:t>
            </a:r>
            <a:r>
              <a:rPr lang="en-US" sz="2000" dirty="0"/>
              <a:t>2017; 129: 1646–57.</a:t>
            </a:r>
            <a:endParaRPr lang="en-GB" sz="2000" dirty="0"/>
          </a:p>
        </p:txBody>
      </p:sp>
      <p:sp>
        <p:nvSpPr>
          <p:cNvPr id="7" name="TextBox 6">
            <a:extLst>
              <a:ext uri="{FF2B5EF4-FFF2-40B4-BE49-F238E27FC236}">
                <a16:creationId xmlns:a16="http://schemas.microsoft.com/office/drawing/2014/main" id="{1D4182A1-F83C-25DB-1203-D248E1A0AC78}"/>
              </a:ext>
            </a:extLst>
          </p:cNvPr>
          <p:cNvSpPr txBox="1"/>
          <p:nvPr/>
        </p:nvSpPr>
        <p:spPr>
          <a:xfrm>
            <a:off x="1703981" y="5016426"/>
            <a:ext cx="11208744"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Patients with idiopathic Multicentric Castleman Disease (iMCD) have poorer outcomes than many cancers including Stage II colon cancer, Stage III breast cancer, and progressive non-Hodgkin’s lymphoma</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44034"/>
            <a:ext cx="13177434"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iMCD has a poorer prognosis than many cancers and should be treated at the point of diagnosis</a:t>
            </a:r>
            <a:r>
              <a:rPr kumimoji="0" lang="en-US" sz="6500" b="1" i="0" u="none" strike="noStrike" kern="0" cap="none" spc="-150" normalizeH="0" baseline="30000" noProof="0" dirty="0">
                <a:ln>
                  <a:noFill/>
                </a:ln>
                <a:solidFill>
                  <a:srgbClr val="11688B"/>
                </a:solidFill>
                <a:effectLst/>
                <a:uLnTx/>
                <a:uFillTx/>
                <a:latin typeface="Helvetica Neue"/>
                <a:ea typeface="Helvetica Neue"/>
                <a:cs typeface="Helvetica Neue"/>
                <a:sym typeface="Helvetica Neue"/>
              </a:rPr>
              <a:t>1,2</a:t>
            </a:r>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grpSp>
        <p:nvGrpSpPr>
          <p:cNvPr id="11" name="Group 10">
            <a:extLst>
              <a:ext uri="{FF2B5EF4-FFF2-40B4-BE49-F238E27FC236}">
                <a16:creationId xmlns:a16="http://schemas.microsoft.com/office/drawing/2014/main" id="{94D0C4FC-A315-944D-7B12-AE907B19FB11}"/>
              </a:ext>
            </a:extLst>
          </p:cNvPr>
          <p:cNvGrpSpPr/>
          <p:nvPr/>
        </p:nvGrpSpPr>
        <p:grpSpPr>
          <a:xfrm>
            <a:off x="19071378" y="4987277"/>
            <a:ext cx="4578093" cy="5572769"/>
            <a:chOff x="19071378" y="4243924"/>
            <a:chExt cx="4578093" cy="3431488"/>
          </a:xfrm>
        </p:grpSpPr>
        <p:sp>
          <p:nvSpPr>
            <p:cNvPr id="12" name="Rectangle 11">
              <a:extLst>
                <a:ext uri="{FF2B5EF4-FFF2-40B4-BE49-F238E27FC236}">
                  <a16:creationId xmlns:a16="http://schemas.microsoft.com/office/drawing/2014/main" id="{76AF4C14-B9B0-C33C-F521-74EC660D29E2}"/>
                </a:ext>
              </a:extLst>
            </p:cNvPr>
            <p:cNvSpPr/>
            <p:nvPr/>
          </p:nvSpPr>
          <p:spPr>
            <a:xfrm>
              <a:off x="19169591" y="6595168"/>
              <a:ext cx="3950289" cy="1080244"/>
            </a:xfrm>
            <a:prstGeom prst="rect">
              <a:avLst/>
            </a:prstGeom>
          </p:spPr>
          <p:txBody>
            <a:bodyPr wrap="square">
              <a:spAutoFit/>
            </a:bodyPr>
            <a:lstStyle/>
            <a:p>
              <a:pPr algn="l"/>
              <a:r>
                <a:rPr lang="en-US" sz="3600" dirty="0">
                  <a:solidFill>
                    <a:srgbClr val="11688B"/>
                  </a:solidFill>
                </a:rPr>
                <a:t>of patients died within five years of diagnosis</a:t>
              </a:r>
              <a:r>
                <a:rPr lang="en-US" sz="3600" baseline="30000" dirty="0">
                  <a:solidFill>
                    <a:srgbClr val="11688B"/>
                  </a:solidFill>
                </a:rPr>
                <a:t>3</a:t>
              </a:r>
            </a:p>
          </p:txBody>
        </p:sp>
        <p:sp>
          <p:nvSpPr>
            <p:cNvPr id="13" name="Rectangle 12">
              <a:extLst>
                <a:ext uri="{FF2B5EF4-FFF2-40B4-BE49-F238E27FC236}">
                  <a16:creationId xmlns:a16="http://schemas.microsoft.com/office/drawing/2014/main" id="{B23067B1-9F4E-2275-455E-27F6880F7C02}"/>
                </a:ext>
              </a:extLst>
            </p:cNvPr>
            <p:cNvSpPr/>
            <p:nvPr/>
          </p:nvSpPr>
          <p:spPr>
            <a:xfrm>
              <a:off x="19071378" y="5229397"/>
              <a:ext cx="4578093" cy="1364518"/>
            </a:xfrm>
            <a:prstGeom prst="rect">
              <a:avLst/>
            </a:prstGeom>
          </p:spPr>
          <p:txBody>
            <a:bodyPr wrap="square">
              <a:spAutoFit/>
            </a:bodyPr>
            <a:lstStyle/>
            <a:p>
              <a:pPr algn="l"/>
              <a:r>
                <a:rPr lang="en-US" sz="13800" b="1" dirty="0">
                  <a:solidFill>
                    <a:schemeClr val="accent2"/>
                  </a:solidFill>
                </a:rPr>
                <a:t>35%</a:t>
              </a:r>
            </a:p>
          </p:txBody>
        </p:sp>
        <p:sp>
          <p:nvSpPr>
            <p:cNvPr id="14" name="Rectangle 13">
              <a:extLst>
                <a:ext uri="{FF2B5EF4-FFF2-40B4-BE49-F238E27FC236}">
                  <a16:creationId xmlns:a16="http://schemas.microsoft.com/office/drawing/2014/main" id="{4FCEA7A7-597F-F4F0-48FF-366D56B62DCD}"/>
                </a:ext>
              </a:extLst>
            </p:cNvPr>
            <p:cNvSpPr/>
            <p:nvPr/>
          </p:nvSpPr>
          <p:spPr>
            <a:xfrm>
              <a:off x="19169592" y="4243924"/>
              <a:ext cx="4381667" cy="1754326"/>
            </a:xfrm>
            <a:prstGeom prst="rect">
              <a:avLst/>
            </a:prstGeom>
          </p:spPr>
          <p:txBody>
            <a:bodyPr wrap="square">
              <a:spAutoFit/>
            </a:bodyPr>
            <a:lstStyle/>
            <a:p>
              <a:pPr algn="l"/>
              <a:r>
                <a:rPr lang="en-US" sz="3600" dirty="0">
                  <a:solidFill>
                    <a:srgbClr val="11688B"/>
                  </a:solidFill>
                </a:rPr>
                <a:t>Before the era of targeted treatment, approximately</a:t>
              </a:r>
            </a:p>
          </p:txBody>
        </p:sp>
      </p:grpSp>
      <p:grpSp>
        <p:nvGrpSpPr>
          <p:cNvPr id="18" name="Group 17">
            <a:extLst>
              <a:ext uri="{FF2B5EF4-FFF2-40B4-BE49-F238E27FC236}">
                <a16:creationId xmlns:a16="http://schemas.microsoft.com/office/drawing/2014/main" id="{4D19B112-CFDD-D9DE-2EC8-241A273FEC33}"/>
              </a:ext>
            </a:extLst>
          </p:cNvPr>
          <p:cNvGrpSpPr/>
          <p:nvPr/>
        </p:nvGrpSpPr>
        <p:grpSpPr>
          <a:xfrm>
            <a:off x="13480026" y="4986338"/>
            <a:ext cx="5329107" cy="5224462"/>
            <a:chOff x="13412767" y="4817211"/>
            <a:chExt cx="5520691" cy="5510130"/>
          </a:xfrm>
        </p:grpSpPr>
        <p:pic>
          <p:nvPicPr>
            <p:cNvPr id="15" name="Graphic 14" descr="Group of people with solid fill">
              <a:extLst>
                <a:ext uri="{FF2B5EF4-FFF2-40B4-BE49-F238E27FC236}">
                  <a16:creationId xmlns:a16="http://schemas.microsoft.com/office/drawing/2014/main" id="{C993472C-94C0-EEA1-462A-A5F270F70B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3421432" y="4817211"/>
              <a:ext cx="5510125" cy="5510125"/>
            </a:xfrm>
            <a:prstGeom prst="rect">
              <a:avLst/>
            </a:prstGeom>
          </p:spPr>
        </p:pic>
        <p:pic>
          <p:nvPicPr>
            <p:cNvPr id="16" name="Graphic 15" descr="Group of people with solid fill">
              <a:extLst>
                <a:ext uri="{FF2B5EF4-FFF2-40B4-BE49-F238E27FC236}">
                  <a16:creationId xmlns:a16="http://schemas.microsoft.com/office/drawing/2014/main" id="{92DA16C6-91B5-AADD-4ECB-8DAA9A9275F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3333"/>
            <a:stretch/>
          </p:blipFill>
          <p:spPr>
            <a:xfrm>
              <a:off x="13420165" y="6642847"/>
              <a:ext cx="5513293" cy="3684494"/>
            </a:xfrm>
            <a:prstGeom prst="rect">
              <a:avLst/>
            </a:prstGeom>
          </p:spPr>
        </p:pic>
        <p:pic>
          <p:nvPicPr>
            <p:cNvPr id="17" name="Graphic 16" descr="Group of people with solid fill">
              <a:extLst>
                <a:ext uri="{FF2B5EF4-FFF2-40B4-BE49-F238E27FC236}">
                  <a16:creationId xmlns:a16="http://schemas.microsoft.com/office/drawing/2014/main" id="{F46AA4B6-3908-0A3E-4551-77764F8698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784" r="50564" b="34491"/>
            <a:stretch/>
          </p:blipFill>
          <p:spPr>
            <a:xfrm>
              <a:off x="13412767" y="6668994"/>
              <a:ext cx="2724003" cy="1748118"/>
            </a:xfrm>
            <a:prstGeom prst="rect">
              <a:avLst/>
            </a:prstGeom>
          </p:spPr>
        </p:pic>
      </p:grpSp>
      <p:sp>
        <p:nvSpPr>
          <p:cNvPr id="5" name="Rounded Rectangle 4">
            <a:extLst>
              <a:ext uri="{FF2B5EF4-FFF2-40B4-BE49-F238E27FC236}">
                <a16:creationId xmlns:a16="http://schemas.microsoft.com/office/drawing/2014/main" id="{61FDF29E-79BE-2FBC-F70C-888A8A6592DF}"/>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Graphic 5" descr="Hamburger Menu Icon with solid fill">
            <a:hlinkClick r:id="rId7" action="ppaction://hlinksldjump"/>
            <a:extLst>
              <a:ext uri="{FF2B5EF4-FFF2-40B4-BE49-F238E27FC236}">
                <a16:creationId xmlns:a16="http://schemas.microsoft.com/office/drawing/2014/main" id="{5B2B0BF2-120C-58A0-D56C-27811490547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41623879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CDCN</a:t>
            </a:r>
            <a:r>
              <a:rPr lang="en-US" sz="2000" dirty="0"/>
              <a:t>, Castleman Disease Collaborative Network; </a:t>
            </a:r>
            <a:r>
              <a:rPr lang="en-US" sz="2000" b="1" dirty="0"/>
              <a:t>ICU</a:t>
            </a:r>
            <a:r>
              <a:rPr lang="en-US" sz="2000" dirty="0"/>
              <a:t>, intensive care unit; </a:t>
            </a:r>
            <a:r>
              <a:rPr lang="en-US" sz="2000" b="1" dirty="0"/>
              <a:t>iMCD</a:t>
            </a:r>
            <a:r>
              <a:rPr lang="en-US" sz="2000" dirty="0"/>
              <a:t>, idiopathic Multicentric Castleman Disease.</a:t>
            </a:r>
          </a:p>
          <a:p>
            <a:pPr>
              <a:spcAft>
                <a:spcPts val="600"/>
              </a:spcAft>
            </a:pPr>
            <a:endParaRPr lang="en-US" sz="2000" dirty="0"/>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52865"/>
            <a:ext cx="13177434" cy="120221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a:t>iMCD</a:t>
            </a:r>
            <a:r>
              <a:rPr lang="en-US" dirty="0"/>
              <a:t> is not an indolent disease</a:t>
            </a:r>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sp>
        <p:nvSpPr>
          <p:cNvPr id="2" name="Text Placeholder 2">
            <a:extLst>
              <a:ext uri="{FF2B5EF4-FFF2-40B4-BE49-F238E27FC236}">
                <a16:creationId xmlns:a16="http://schemas.microsoft.com/office/drawing/2014/main" id="{466DB101-0147-6345-46CE-0E27A72CF823}"/>
              </a:ext>
            </a:extLst>
          </p:cNvPr>
          <p:cNvSpPr>
            <a:spLocks noGrp="1"/>
          </p:cNvSpPr>
          <p:nvPr>
            <p:ph type="body" sz="quarter" idx="1"/>
          </p:nvPr>
        </p:nvSpPr>
        <p:spPr>
          <a:xfrm>
            <a:off x="7530347" y="5255145"/>
            <a:ext cx="15562735" cy="4695683"/>
          </a:xfrm>
        </p:spPr>
        <p:txBody>
          <a:bodyPr/>
          <a:lstStyle/>
          <a:p>
            <a:r>
              <a:rPr lang="en-GB" sz="2800" i="1" dirty="0"/>
              <a:t>“To colleagues who think iMCD is indolent, it’s important to remember that there is a broad spectrum of presentations. Some patients end up in the ICU like I did, with multiorgan failure. Others are more mild/moderate and are quite unwell - but don’t yet require hospitalisation.</a:t>
            </a:r>
          </a:p>
          <a:p>
            <a:r>
              <a:rPr lang="en-GB" sz="2800" i="1" dirty="0"/>
              <a:t> </a:t>
            </a:r>
          </a:p>
          <a:p>
            <a:r>
              <a:rPr lang="en-GB" sz="2800" i="1" dirty="0"/>
              <a:t>I think it’s important to remember, that even patients who have a more mild or moderate syndrome, they are often quite debilitated. They may not be hospitalised, but they are certainly not living and achieving the quality of life that they could if their disease was under control.</a:t>
            </a:r>
          </a:p>
          <a:p>
            <a:r>
              <a:rPr lang="en-GB" sz="2800" i="1" dirty="0"/>
              <a:t> </a:t>
            </a:r>
          </a:p>
          <a:p>
            <a:r>
              <a:rPr lang="en-GB" sz="2800" i="1" dirty="0"/>
              <a:t>From my experience patients often say, ‘I didn’t realise how sick I was until I got my </a:t>
            </a:r>
          </a:p>
          <a:p>
            <a:r>
              <a:rPr lang="en-GB" sz="2800" i="1" dirty="0"/>
              <a:t>disease under control’.”</a:t>
            </a:r>
          </a:p>
        </p:txBody>
      </p:sp>
      <p:pic>
        <p:nvPicPr>
          <p:cNvPr id="3" name="Picture 2" descr="A person in a white shirt and blue tie smiling&#10;&#10;Description automatically generated with medium confidence">
            <a:extLst>
              <a:ext uri="{FF2B5EF4-FFF2-40B4-BE49-F238E27FC236}">
                <a16:creationId xmlns:a16="http://schemas.microsoft.com/office/drawing/2014/main" id="{1CE40817-68DA-0539-0670-9BB72E0EB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280" y="4281105"/>
            <a:ext cx="5313523" cy="5442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D8955DE2-21E3-11D9-DC87-9D8E7257DD90}"/>
              </a:ext>
            </a:extLst>
          </p:cNvPr>
          <p:cNvSpPr/>
          <p:nvPr/>
        </p:nvSpPr>
        <p:spPr>
          <a:xfrm>
            <a:off x="7530347" y="4281105"/>
            <a:ext cx="11278958" cy="646331"/>
          </a:xfrm>
          <a:prstGeom prst="rect">
            <a:avLst/>
          </a:prstGeom>
        </p:spPr>
        <p:txBody>
          <a:bodyPr wrap="square">
            <a:spAutoFit/>
          </a:bodyPr>
          <a:lstStyle/>
          <a:p>
            <a:pPr algn="l"/>
            <a:r>
              <a:rPr lang="en-US" sz="3600" dirty="0">
                <a:solidFill>
                  <a:srgbClr val="11688B"/>
                </a:solidFill>
              </a:rPr>
              <a:t>Dr. David </a:t>
            </a:r>
            <a:r>
              <a:rPr lang="en-US" sz="3600" dirty="0" err="1">
                <a:solidFill>
                  <a:srgbClr val="11688B"/>
                </a:solidFill>
              </a:rPr>
              <a:t>Fajgenbaum</a:t>
            </a:r>
            <a:r>
              <a:rPr lang="en-US" sz="3600" dirty="0">
                <a:solidFill>
                  <a:srgbClr val="11688B"/>
                </a:solidFill>
              </a:rPr>
              <a:t>. Co-founder of the CDCN</a:t>
            </a:r>
          </a:p>
        </p:txBody>
      </p:sp>
      <p:sp>
        <p:nvSpPr>
          <p:cNvPr id="11" name="Rounded Rectangle 10">
            <a:extLst>
              <a:ext uri="{FF2B5EF4-FFF2-40B4-BE49-F238E27FC236}">
                <a16:creationId xmlns:a16="http://schemas.microsoft.com/office/drawing/2014/main" id="{CD32EA1A-4451-5391-DFE8-1DD81C530F20}"/>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Graphic 11" descr="Hamburger Menu Icon with solid fill">
            <a:hlinkClick r:id="rId4" action="ppaction://hlinksldjump"/>
            <a:extLst>
              <a:ext uri="{FF2B5EF4-FFF2-40B4-BE49-F238E27FC236}">
                <a16:creationId xmlns:a16="http://schemas.microsoft.com/office/drawing/2014/main" id="{D242095A-A4C4-EF3E-48E8-4A9752B2DD5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4276173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39792"/>
            <a:ext cx="13177434" cy="188999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dirty="0"/>
              <a:t>iMCD has a severe and rapid impact on patient quality of life</a:t>
            </a:r>
            <a:endParaRPr lang="en-US" baseline="30000" dirty="0"/>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ER, </a:t>
            </a:r>
            <a:r>
              <a:rPr lang="en-US" sz="2000" dirty="0"/>
              <a:t>emergency room;</a:t>
            </a:r>
            <a:r>
              <a:rPr lang="en-US" sz="2000" b="1" dirty="0"/>
              <a:t> iMCD</a:t>
            </a:r>
            <a:r>
              <a:rPr lang="en-US" sz="2000" dirty="0"/>
              <a:t>, idiopathic Multicentric Castleman Disease.</a:t>
            </a:r>
          </a:p>
          <a:p>
            <a:r>
              <a:rPr lang="en-GB" sz="2000" b="1" dirty="0"/>
              <a:t>References: </a:t>
            </a:r>
            <a:r>
              <a:rPr lang="en-US" sz="2000" b="1" dirty="0"/>
              <a:t>1</a:t>
            </a:r>
            <a:r>
              <a:rPr lang="en-US" sz="2000" dirty="0"/>
              <a:t>. Mukherjee S, </a:t>
            </a:r>
            <a:r>
              <a:rPr lang="en-US" sz="2000" i="1" dirty="0"/>
              <a:t>et al.</a:t>
            </a:r>
            <a:r>
              <a:rPr lang="en-GB" sz="1600" b="0" i="0" dirty="0">
                <a:solidFill>
                  <a:srgbClr val="212121"/>
                </a:solidFill>
                <a:effectLst/>
                <a:latin typeface="system-ui"/>
              </a:rPr>
              <a:t> </a:t>
            </a:r>
            <a:r>
              <a:rPr lang="en-GB" sz="2000" i="1" dirty="0" err="1"/>
              <a:t>Leukemia</a:t>
            </a:r>
            <a:r>
              <a:rPr lang="en-GB" sz="2000" dirty="0"/>
              <a:t>. 2022; 36: 2539–43.</a:t>
            </a:r>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sp>
        <p:nvSpPr>
          <p:cNvPr id="7" name="TextBox 6">
            <a:extLst>
              <a:ext uri="{FF2B5EF4-FFF2-40B4-BE49-F238E27FC236}">
                <a16:creationId xmlns:a16="http://schemas.microsoft.com/office/drawing/2014/main" id="{26DCD66B-9D4E-618C-6BD3-E1E5A91C9C71}"/>
              </a:ext>
            </a:extLst>
          </p:cNvPr>
          <p:cNvSpPr txBox="1"/>
          <p:nvPr/>
        </p:nvSpPr>
        <p:spPr>
          <a:xfrm>
            <a:off x="1703981" y="5014535"/>
            <a:ext cx="10972113"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In a real-world, retrospective analysis of claims data, inpatient hospital stays for at least 5 days were observed for 15.6% of patients with idiopathic Multicentric Castleman Disease (iMCD) in the first year of diagnosis, and dropped to </a:t>
            </a:r>
            <a:r>
              <a:rPr lang="en-US" sz="3200" dirty="0">
                <a:solidFill>
                  <a:srgbClr val="11688B"/>
                </a:solidFill>
                <a:latin typeface="Helvetica Neue"/>
                <a:ea typeface="Helvetica Neue"/>
                <a:cs typeface="Helvetica Neue"/>
              </a:rPr>
              <a:t>5.2</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in the subsequent year</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similar pattern was observed for emergency-room (ER) visits; 42.6% of patients with iMCD required an ER visit within the first year of diagnosis, before dropping to 13.5% in the second year after diagnosis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grpSp>
        <p:nvGrpSpPr>
          <p:cNvPr id="11" name="Group 10">
            <a:extLst>
              <a:ext uri="{FF2B5EF4-FFF2-40B4-BE49-F238E27FC236}">
                <a16:creationId xmlns:a16="http://schemas.microsoft.com/office/drawing/2014/main" id="{7DDC3BDD-4434-33FB-8889-22884A662B88}"/>
              </a:ext>
            </a:extLst>
          </p:cNvPr>
          <p:cNvGrpSpPr/>
          <p:nvPr/>
        </p:nvGrpSpPr>
        <p:grpSpPr>
          <a:xfrm>
            <a:off x="13537400" y="4165249"/>
            <a:ext cx="9338669" cy="5864715"/>
            <a:chOff x="14565902" y="4156552"/>
            <a:chExt cx="8782854" cy="5515664"/>
          </a:xfrm>
        </p:grpSpPr>
        <p:cxnSp>
          <p:nvCxnSpPr>
            <p:cNvPr id="12" name="Straight Connector 11">
              <a:extLst>
                <a:ext uri="{FF2B5EF4-FFF2-40B4-BE49-F238E27FC236}">
                  <a16:creationId xmlns:a16="http://schemas.microsoft.com/office/drawing/2014/main" id="{668CD217-BFC6-810E-4E82-6A277987DABA}"/>
                </a:ext>
              </a:extLst>
            </p:cNvPr>
            <p:cNvCxnSpPr/>
            <p:nvPr/>
          </p:nvCxnSpPr>
          <p:spPr>
            <a:xfrm>
              <a:off x="15963560" y="4266215"/>
              <a:ext cx="0" cy="4592587"/>
            </a:xfrm>
            <a:prstGeom prst="line">
              <a:avLst/>
            </a:prstGeom>
            <a:noFill/>
            <a:ln w="9525" cap="flat">
              <a:solidFill>
                <a:srgbClr val="11688B"/>
              </a:solidFill>
              <a:prstDash val="solid"/>
              <a:miter lim="4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DB4BDD1E-5AB8-934F-F4F2-7800678AAD5F}"/>
                </a:ext>
              </a:extLst>
            </p:cNvPr>
            <p:cNvSpPr/>
            <p:nvPr/>
          </p:nvSpPr>
          <p:spPr>
            <a:xfrm>
              <a:off x="16499032" y="8173212"/>
              <a:ext cx="1148836" cy="690124"/>
            </a:xfrm>
            <a:prstGeom prst="rect">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2C5B96B-55FF-1D9F-EFA6-166ACD50A8CE}"/>
                </a:ext>
              </a:extLst>
            </p:cNvPr>
            <p:cNvSpPr/>
            <p:nvPr/>
          </p:nvSpPr>
          <p:spPr>
            <a:xfrm>
              <a:off x="19664407" y="6836696"/>
              <a:ext cx="1148836" cy="2026640"/>
            </a:xfrm>
            <a:prstGeom prst="rect">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DB1D461C-A46B-A59D-296D-1C432B153C8C}"/>
                </a:ext>
              </a:extLst>
            </p:cNvPr>
            <p:cNvSpPr/>
            <p:nvPr/>
          </p:nvSpPr>
          <p:spPr>
            <a:xfrm>
              <a:off x="17712559" y="8623459"/>
              <a:ext cx="1148836" cy="224846"/>
            </a:xfrm>
            <a:prstGeom prst="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D10935D9-7A1C-2A85-BC4A-FB0D7CF9FC61}"/>
                </a:ext>
              </a:extLst>
            </p:cNvPr>
            <p:cNvSpPr/>
            <p:nvPr/>
          </p:nvSpPr>
          <p:spPr>
            <a:xfrm>
              <a:off x="20902541" y="8183183"/>
              <a:ext cx="1148836" cy="665122"/>
            </a:xfrm>
            <a:prstGeom prst="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CEB88D17-3EB5-B11C-9B11-D9715089061C}"/>
                </a:ext>
              </a:extLst>
            </p:cNvPr>
            <p:cNvGrpSpPr/>
            <p:nvPr/>
          </p:nvGrpSpPr>
          <p:grpSpPr>
            <a:xfrm>
              <a:off x="20333315" y="4965639"/>
              <a:ext cx="3015441" cy="687342"/>
              <a:chOff x="19941626" y="5378312"/>
              <a:chExt cx="3015441" cy="687342"/>
            </a:xfrm>
          </p:grpSpPr>
          <p:sp>
            <p:nvSpPr>
              <p:cNvPr id="32" name="Rectangle 31">
                <a:extLst>
                  <a:ext uri="{FF2B5EF4-FFF2-40B4-BE49-F238E27FC236}">
                    <a16:creationId xmlns:a16="http://schemas.microsoft.com/office/drawing/2014/main" id="{483FD5B2-1CAE-1ADB-9D3F-799E1E63787E}"/>
                  </a:ext>
                </a:extLst>
              </p:cNvPr>
              <p:cNvSpPr/>
              <p:nvPr/>
            </p:nvSpPr>
            <p:spPr>
              <a:xfrm>
                <a:off x="20262217" y="5378312"/>
                <a:ext cx="2394849" cy="347351"/>
              </a:xfrm>
              <a:prstGeom prst="rect">
                <a:avLst/>
              </a:prstGeom>
            </p:spPr>
            <p:txBody>
              <a:bodyPr wrap="square">
                <a:spAutoFit/>
              </a:bodyPr>
              <a:lstStyle/>
              <a:p>
                <a:pPr algn="l"/>
                <a:r>
                  <a:rPr lang="en-US" sz="1800" dirty="0">
                    <a:solidFill>
                      <a:srgbClr val="11688B"/>
                    </a:solidFill>
                  </a:rPr>
                  <a:t>First year of diagnosis</a:t>
                </a:r>
              </a:p>
            </p:txBody>
          </p:sp>
          <p:sp>
            <p:nvSpPr>
              <p:cNvPr id="33" name="Rectangle 32">
                <a:extLst>
                  <a:ext uri="{FF2B5EF4-FFF2-40B4-BE49-F238E27FC236}">
                    <a16:creationId xmlns:a16="http://schemas.microsoft.com/office/drawing/2014/main" id="{0D96AE0E-CE22-0EE1-970A-A5A1671BB026}"/>
                  </a:ext>
                </a:extLst>
              </p:cNvPr>
              <p:cNvSpPr/>
              <p:nvPr/>
            </p:nvSpPr>
            <p:spPr>
              <a:xfrm>
                <a:off x="19941626" y="5494979"/>
                <a:ext cx="175809" cy="174092"/>
              </a:xfrm>
              <a:prstGeom prst="rect">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tangle 33">
                <a:extLst>
                  <a:ext uri="{FF2B5EF4-FFF2-40B4-BE49-F238E27FC236}">
                    <a16:creationId xmlns:a16="http://schemas.microsoft.com/office/drawing/2014/main" id="{1ACAB66E-F3B9-EEFD-A819-6BCF153E3EB3}"/>
                  </a:ext>
                </a:extLst>
              </p:cNvPr>
              <p:cNvSpPr/>
              <p:nvPr/>
            </p:nvSpPr>
            <p:spPr>
              <a:xfrm>
                <a:off x="20262228" y="5718304"/>
                <a:ext cx="2694839" cy="347350"/>
              </a:xfrm>
              <a:prstGeom prst="rect">
                <a:avLst/>
              </a:prstGeom>
            </p:spPr>
            <p:txBody>
              <a:bodyPr wrap="square">
                <a:spAutoFit/>
              </a:bodyPr>
              <a:lstStyle/>
              <a:p>
                <a:pPr algn="l"/>
                <a:r>
                  <a:rPr lang="en-US" sz="1800" dirty="0">
                    <a:solidFill>
                      <a:srgbClr val="11688B"/>
                    </a:solidFill>
                  </a:rPr>
                  <a:t>Second year of diagnosis</a:t>
                </a:r>
              </a:p>
            </p:txBody>
          </p:sp>
          <p:sp>
            <p:nvSpPr>
              <p:cNvPr id="35" name="Rectangle 34">
                <a:extLst>
                  <a:ext uri="{FF2B5EF4-FFF2-40B4-BE49-F238E27FC236}">
                    <a16:creationId xmlns:a16="http://schemas.microsoft.com/office/drawing/2014/main" id="{607BA6EB-6DE3-61BF-C5EB-D4E6869AC27F}"/>
                  </a:ext>
                </a:extLst>
              </p:cNvPr>
              <p:cNvSpPr/>
              <p:nvPr/>
            </p:nvSpPr>
            <p:spPr>
              <a:xfrm>
                <a:off x="19941635" y="5834970"/>
                <a:ext cx="175809" cy="172673"/>
              </a:xfrm>
              <a:prstGeom prst="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8" name="Rectangle 17">
              <a:extLst>
                <a:ext uri="{FF2B5EF4-FFF2-40B4-BE49-F238E27FC236}">
                  <a16:creationId xmlns:a16="http://schemas.microsoft.com/office/drawing/2014/main" id="{67DA8F08-256D-3164-72B2-478C4E8A986A}"/>
                </a:ext>
              </a:extLst>
            </p:cNvPr>
            <p:cNvSpPr/>
            <p:nvPr/>
          </p:nvSpPr>
          <p:spPr>
            <a:xfrm>
              <a:off x="19678057" y="8993740"/>
              <a:ext cx="2168240" cy="665755"/>
            </a:xfrm>
            <a:prstGeom prst="rect">
              <a:avLst/>
            </a:prstGeom>
          </p:spPr>
          <p:txBody>
            <a:bodyPr wrap="square">
              <a:spAutoFit/>
            </a:bodyPr>
            <a:lstStyle/>
            <a:p>
              <a:r>
                <a:rPr lang="en-US" sz="2000" b="1" dirty="0">
                  <a:solidFill>
                    <a:srgbClr val="11688B"/>
                  </a:solidFill>
                </a:rPr>
                <a:t>Emergency-room visits</a:t>
              </a:r>
            </a:p>
          </p:txBody>
        </p:sp>
        <p:sp>
          <p:nvSpPr>
            <p:cNvPr id="19" name="Rectangle 18">
              <a:extLst>
                <a:ext uri="{FF2B5EF4-FFF2-40B4-BE49-F238E27FC236}">
                  <a16:creationId xmlns:a16="http://schemas.microsoft.com/office/drawing/2014/main" id="{667FF455-9296-079C-AA55-FC541B2DD506}"/>
                </a:ext>
              </a:extLst>
            </p:cNvPr>
            <p:cNvSpPr/>
            <p:nvPr/>
          </p:nvSpPr>
          <p:spPr>
            <a:xfrm>
              <a:off x="16364235" y="8964330"/>
              <a:ext cx="2477304" cy="707886"/>
            </a:xfrm>
            <a:prstGeom prst="rect">
              <a:avLst/>
            </a:prstGeom>
          </p:spPr>
          <p:txBody>
            <a:bodyPr wrap="square">
              <a:spAutoFit/>
            </a:bodyPr>
            <a:lstStyle/>
            <a:p>
              <a:r>
                <a:rPr lang="en-US" sz="2000" b="1" dirty="0">
                  <a:solidFill>
                    <a:srgbClr val="11688B"/>
                  </a:solidFill>
                </a:rPr>
                <a:t>Inpatient </a:t>
              </a:r>
              <a:r>
                <a:rPr lang="en-US" sz="2000" b="1" dirty="0" err="1">
                  <a:solidFill>
                    <a:srgbClr val="11688B"/>
                  </a:solidFill>
                </a:rPr>
                <a:t>hospitalisations</a:t>
              </a:r>
              <a:endParaRPr lang="en-US" sz="2000" b="1" dirty="0">
                <a:solidFill>
                  <a:srgbClr val="11688B"/>
                </a:solidFill>
              </a:endParaRPr>
            </a:p>
          </p:txBody>
        </p:sp>
        <p:sp>
          <p:nvSpPr>
            <p:cNvPr id="20" name="Rectangle 19">
              <a:extLst>
                <a:ext uri="{FF2B5EF4-FFF2-40B4-BE49-F238E27FC236}">
                  <a16:creationId xmlns:a16="http://schemas.microsoft.com/office/drawing/2014/main" id="{E3163350-D61D-23A1-0BE5-838D815640A0}"/>
                </a:ext>
              </a:extLst>
            </p:cNvPr>
            <p:cNvSpPr/>
            <p:nvPr/>
          </p:nvSpPr>
          <p:spPr>
            <a:xfrm rot="16200000">
              <a:off x="12840087" y="6439557"/>
              <a:ext cx="4438378" cy="400110"/>
            </a:xfrm>
            <a:prstGeom prst="rect">
              <a:avLst/>
            </a:prstGeom>
          </p:spPr>
          <p:txBody>
            <a:bodyPr wrap="square">
              <a:spAutoFit/>
            </a:bodyPr>
            <a:lstStyle/>
            <a:p>
              <a:r>
                <a:rPr lang="en-US" sz="2000" b="1" dirty="0">
                  <a:solidFill>
                    <a:srgbClr val="11688B"/>
                  </a:solidFill>
                </a:rPr>
                <a:t>Annual percentage of patients (%)</a:t>
              </a:r>
            </a:p>
          </p:txBody>
        </p:sp>
        <p:sp>
          <p:nvSpPr>
            <p:cNvPr id="21" name="Rectangle 20">
              <a:extLst>
                <a:ext uri="{FF2B5EF4-FFF2-40B4-BE49-F238E27FC236}">
                  <a16:creationId xmlns:a16="http://schemas.microsoft.com/office/drawing/2014/main" id="{57F05951-BC38-17E2-CA45-17D518D470AB}"/>
                </a:ext>
              </a:extLst>
            </p:cNvPr>
            <p:cNvSpPr/>
            <p:nvPr/>
          </p:nvSpPr>
          <p:spPr>
            <a:xfrm>
              <a:off x="15330801" y="8623459"/>
              <a:ext cx="487972" cy="400110"/>
            </a:xfrm>
            <a:prstGeom prst="rect">
              <a:avLst/>
            </a:prstGeom>
          </p:spPr>
          <p:txBody>
            <a:bodyPr wrap="square">
              <a:spAutoFit/>
            </a:bodyPr>
            <a:lstStyle/>
            <a:p>
              <a:pPr algn="r"/>
              <a:r>
                <a:rPr lang="en-US" sz="2000" dirty="0">
                  <a:solidFill>
                    <a:srgbClr val="11688B"/>
                  </a:solidFill>
                </a:rPr>
                <a:t>0</a:t>
              </a:r>
            </a:p>
          </p:txBody>
        </p:sp>
        <p:sp>
          <p:nvSpPr>
            <p:cNvPr id="22" name="Rectangle 21">
              <a:extLst>
                <a:ext uri="{FF2B5EF4-FFF2-40B4-BE49-F238E27FC236}">
                  <a16:creationId xmlns:a16="http://schemas.microsoft.com/office/drawing/2014/main" id="{7A76E8DB-0F89-703D-E785-6C7579EC406D}"/>
                </a:ext>
              </a:extLst>
            </p:cNvPr>
            <p:cNvSpPr/>
            <p:nvPr/>
          </p:nvSpPr>
          <p:spPr>
            <a:xfrm>
              <a:off x="14974971" y="5049933"/>
              <a:ext cx="843802" cy="400110"/>
            </a:xfrm>
            <a:prstGeom prst="rect">
              <a:avLst/>
            </a:prstGeom>
          </p:spPr>
          <p:txBody>
            <a:bodyPr wrap="square">
              <a:spAutoFit/>
            </a:bodyPr>
            <a:lstStyle/>
            <a:p>
              <a:pPr algn="r"/>
              <a:r>
                <a:rPr lang="en-US" sz="2000" dirty="0">
                  <a:solidFill>
                    <a:srgbClr val="11688B"/>
                  </a:solidFill>
                </a:rPr>
                <a:t>80</a:t>
              </a:r>
            </a:p>
          </p:txBody>
        </p:sp>
        <p:sp>
          <p:nvSpPr>
            <p:cNvPr id="23" name="Rectangle 22">
              <a:extLst>
                <a:ext uri="{FF2B5EF4-FFF2-40B4-BE49-F238E27FC236}">
                  <a16:creationId xmlns:a16="http://schemas.microsoft.com/office/drawing/2014/main" id="{344A4A53-DACA-A8FA-C2EB-769447F17389}"/>
                </a:ext>
              </a:extLst>
            </p:cNvPr>
            <p:cNvSpPr/>
            <p:nvPr/>
          </p:nvSpPr>
          <p:spPr>
            <a:xfrm>
              <a:off x="14794638" y="5943314"/>
              <a:ext cx="1024135" cy="400110"/>
            </a:xfrm>
            <a:prstGeom prst="rect">
              <a:avLst/>
            </a:prstGeom>
          </p:spPr>
          <p:txBody>
            <a:bodyPr wrap="square">
              <a:spAutoFit/>
            </a:bodyPr>
            <a:lstStyle/>
            <a:p>
              <a:pPr algn="r"/>
              <a:r>
                <a:rPr lang="en-US" sz="2000" dirty="0">
                  <a:solidFill>
                    <a:srgbClr val="11688B"/>
                  </a:solidFill>
                </a:rPr>
                <a:t>60</a:t>
              </a:r>
            </a:p>
          </p:txBody>
        </p:sp>
        <p:sp>
          <p:nvSpPr>
            <p:cNvPr id="24" name="Rectangle 23">
              <a:extLst>
                <a:ext uri="{FF2B5EF4-FFF2-40B4-BE49-F238E27FC236}">
                  <a16:creationId xmlns:a16="http://schemas.microsoft.com/office/drawing/2014/main" id="{2C569876-5DF2-CFBA-552B-61F710EA566F}"/>
                </a:ext>
              </a:extLst>
            </p:cNvPr>
            <p:cNvSpPr/>
            <p:nvPr/>
          </p:nvSpPr>
          <p:spPr>
            <a:xfrm>
              <a:off x="14565902" y="6836696"/>
              <a:ext cx="1252871" cy="400110"/>
            </a:xfrm>
            <a:prstGeom prst="rect">
              <a:avLst/>
            </a:prstGeom>
          </p:spPr>
          <p:txBody>
            <a:bodyPr wrap="square">
              <a:spAutoFit/>
            </a:bodyPr>
            <a:lstStyle/>
            <a:p>
              <a:pPr algn="r"/>
              <a:r>
                <a:rPr lang="en-US" sz="2000" dirty="0">
                  <a:solidFill>
                    <a:srgbClr val="11688B"/>
                  </a:solidFill>
                </a:rPr>
                <a:t>40</a:t>
              </a:r>
            </a:p>
          </p:txBody>
        </p:sp>
        <p:sp>
          <p:nvSpPr>
            <p:cNvPr id="25" name="Rectangle 24">
              <a:extLst>
                <a:ext uri="{FF2B5EF4-FFF2-40B4-BE49-F238E27FC236}">
                  <a16:creationId xmlns:a16="http://schemas.microsoft.com/office/drawing/2014/main" id="{A4AA342B-597C-8709-FF10-AAA8934CA94C}"/>
                </a:ext>
              </a:extLst>
            </p:cNvPr>
            <p:cNvSpPr/>
            <p:nvPr/>
          </p:nvSpPr>
          <p:spPr>
            <a:xfrm>
              <a:off x="15042808" y="7730077"/>
              <a:ext cx="775965" cy="400110"/>
            </a:xfrm>
            <a:prstGeom prst="rect">
              <a:avLst/>
            </a:prstGeom>
          </p:spPr>
          <p:txBody>
            <a:bodyPr wrap="square">
              <a:spAutoFit/>
            </a:bodyPr>
            <a:lstStyle/>
            <a:p>
              <a:pPr algn="r"/>
              <a:r>
                <a:rPr lang="en-US" sz="2000" dirty="0">
                  <a:solidFill>
                    <a:srgbClr val="11688B"/>
                  </a:solidFill>
                </a:rPr>
                <a:t>20</a:t>
              </a:r>
            </a:p>
          </p:txBody>
        </p:sp>
        <p:sp>
          <p:nvSpPr>
            <p:cNvPr id="26" name="Rectangle 25">
              <a:extLst>
                <a:ext uri="{FF2B5EF4-FFF2-40B4-BE49-F238E27FC236}">
                  <a16:creationId xmlns:a16="http://schemas.microsoft.com/office/drawing/2014/main" id="{889B713D-B2A0-AA19-372E-5E8A3CD52A7C}"/>
                </a:ext>
              </a:extLst>
            </p:cNvPr>
            <p:cNvSpPr/>
            <p:nvPr/>
          </p:nvSpPr>
          <p:spPr>
            <a:xfrm>
              <a:off x="14974971" y="4156552"/>
              <a:ext cx="843802" cy="400110"/>
            </a:xfrm>
            <a:prstGeom prst="rect">
              <a:avLst/>
            </a:prstGeom>
          </p:spPr>
          <p:txBody>
            <a:bodyPr wrap="square">
              <a:spAutoFit/>
            </a:bodyPr>
            <a:lstStyle/>
            <a:p>
              <a:pPr algn="r"/>
              <a:r>
                <a:rPr lang="en-US" sz="2000" dirty="0">
                  <a:solidFill>
                    <a:srgbClr val="11688B"/>
                  </a:solidFill>
                </a:rPr>
                <a:t>100</a:t>
              </a:r>
            </a:p>
          </p:txBody>
        </p:sp>
        <p:sp>
          <p:nvSpPr>
            <p:cNvPr id="27" name="Text Placeholder 2">
              <a:extLst>
                <a:ext uri="{FF2B5EF4-FFF2-40B4-BE49-F238E27FC236}">
                  <a16:creationId xmlns:a16="http://schemas.microsoft.com/office/drawing/2014/main" id="{424E42DE-C43C-566A-28B8-08E069C386C7}"/>
                </a:ext>
              </a:extLst>
            </p:cNvPr>
            <p:cNvSpPr txBox="1">
              <a:spLocks/>
            </p:cNvSpPr>
            <p:nvPr/>
          </p:nvSpPr>
          <p:spPr>
            <a:xfrm>
              <a:off x="16302226" y="7702014"/>
              <a:ext cx="1542446" cy="408271"/>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2000" b="1" dirty="0"/>
                <a:t>15.6%</a:t>
              </a:r>
              <a:endParaRPr lang="en-US" sz="2000" dirty="0"/>
            </a:p>
          </p:txBody>
        </p:sp>
        <p:sp>
          <p:nvSpPr>
            <p:cNvPr id="28" name="Text Placeholder 2">
              <a:extLst>
                <a:ext uri="{FF2B5EF4-FFF2-40B4-BE49-F238E27FC236}">
                  <a16:creationId xmlns:a16="http://schemas.microsoft.com/office/drawing/2014/main" id="{11BDEAFA-1616-70F9-4742-31A0D580D2AD}"/>
                </a:ext>
              </a:extLst>
            </p:cNvPr>
            <p:cNvSpPr txBox="1">
              <a:spLocks/>
            </p:cNvSpPr>
            <p:nvPr/>
          </p:nvSpPr>
          <p:spPr>
            <a:xfrm>
              <a:off x="19467602" y="6353891"/>
              <a:ext cx="1542446" cy="406410"/>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2000" b="1" dirty="0"/>
                <a:t>42.6%</a:t>
              </a:r>
              <a:endParaRPr lang="en-US" sz="2000" dirty="0"/>
            </a:p>
          </p:txBody>
        </p:sp>
        <p:cxnSp>
          <p:nvCxnSpPr>
            <p:cNvPr id="29" name="Straight Connector 28">
              <a:extLst>
                <a:ext uri="{FF2B5EF4-FFF2-40B4-BE49-F238E27FC236}">
                  <a16:creationId xmlns:a16="http://schemas.microsoft.com/office/drawing/2014/main" id="{28FD6D3E-6D15-EF45-3EB1-DD2611016F8F}"/>
                </a:ext>
              </a:extLst>
            </p:cNvPr>
            <p:cNvCxnSpPr>
              <a:cxnSpLocks/>
            </p:cNvCxnSpPr>
            <p:nvPr/>
          </p:nvCxnSpPr>
          <p:spPr>
            <a:xfrm flipH="1">
              <a:off x="15963564" y="8847977"/>
              <a:ext cx="6087813" cy="0"/>
            </a:xfrm>
            <a:prstGeom prst="line">
              <a:avLst/>
            </a:prstGeom>
            <a:noFill/>
            <a:ln w="9525" cap="flat">
              <a:solidFill>
                <a:srgbClr val="11688B"/>
              </a:solidFill>
              <a:prstDash val="solid"/>
              <a:miter lim="400000"/>
            </a:ln>
            <a:effectLst/>
            <a:sp3d/>
          </p:spPr>
          <p:style>
            <a:lnRef idx="0">
              <a:scrgbClr r="0" g="0" b="0"/>
            </a:lnRef>
            <a:fillRef idx="0">
              <a:scrgbClr r="0" g="0" b="0"/>
            </a:fillRef>
            <a:effectRef idx="0">
              <a:scrgbClr r="0" g="0" b="0"/>
            </a:effectRef>
            <a:fontRef idx="none"/>
          </p:style>
        </p:cxnSp>
        <p:sp>
          <p:nvSpPr>
            <p:cNvPr id="30" name="Text Placeholder 2">
              <a:extLst>
                <a:ext uri="{FF2B5EF4-FFF2-40B4-BE49-F238E27FC236}">
                  <a16:creationId xmlns:a16="http://schemas.microsoft.com/office/drawing/2014/main" id="{51877CA9-8FB1-09F3-1628-6A4ADC6D8B31}"/>
                </a:ext>
              </a:extLst>
            </p:cNvPr>
            <p:cNvSpPr txBox="1">
              <a:spLocks/>
            </p:cNvSpPr>
            <p:nvPr/>
          </p:nvSpPr>
          <p:spPr>
            <a:xfrm>
              <a:off x="17495713" y="8214861"/>
              <a:ext cx="1542446" cy="408271"/>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2000" b="1" dirty="0">
                  <a:solidFill>
                    <a:srgbClr val="F28A04"/>
                  </a:solidFill>
                </a:rPr>
                <a:t>5.2%</a:t>
              </a:r>
              <a:endParaRPr lang="en-US" sz="2000" dirty="0">
                <a:solidFill>
                  <a:srgbClr val="F28A04"/>
                </a:solidFill>
              </a:endParaRPr>
            </a:p>
          </p:txBody>
        </p:sp>
        <p:sp>
          <p:nvSpPr>
            <p:cNvPr id="31" name="Text Placeholder 2">
              <a:extLst>
                <a:ext uri="{FF2B5EF4-FFF2-40B4-BE49-F238E27FC236}">
                  <a16:creationId xmlns:a16="http://schemas.microsoft.com/office/drawing/2014/main" id="{E7E59943-B018-A8DF-97AD-CE3DFC5C5331}"/>
                </a:ext>
              </a:extLst>
            </p:cNvPr>
            <p:cNvSpPr txBox="1">
              <a:spLocks/>
            </p:cNvSpPr>
            <p:nvPr/>
          </p:nvSpPr>
          <p:spPr>
            <a:xfrm>
              <a:off x="20682113" y="7682043"/>
              <a:ext cx="1542446" cy="408271"/>
            </a:xfrm>
            <a:prstGeom prst="rect">
              <a:avLst/>
            </a:prstGeom>
          </p:spPr>
          <p:txBody>
            <a:bodyP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2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2000" b="1" dirty="0">
                  <a:solidFill>
                    <a:srgbClr val="F28A04"/>
                  </a:solidFill>
                </a:rPr>
                <a:t>13.5%</a:t>
              </a:r>
              <a:endParaRPr lang="en-US" sz="2000" dirty="0">
                <a:solidFill>
                  <a:srgbClr val="F28A04"/>
                </a:solidFill>
              </a:endParaRPr>
            </a:p>
          </p:txBody>
        </p:sp>
      </p:grpSp>
      <p:pic>
        <p:nvPicPr>
          <p:cNvPr id="36" name="Graphic 35">
            <a:extLst>
              <a:ext uri="{FF2B5EF4-FFF2-40B4-BE49-F238E27FC236}">
                <a16:creationId xmlns:a16="http://schemas.microsoft.com/office/drawing/2014/main" id="{E8E7572C-5621-F072-2FAD-73532F194F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416" b="13416"/>
          <a:stretch/>
        </p:blipFill>
        <p:spPr>
          <a:xfrm>
            <a:off x="16691294" y="10051199"/>
            <a:ext cx="1185984" cy="867755"/>
          </a:xfrm>
          <a:prstGeom prst="rect">
            <a:avLst/>
          </a:prstGeom>
        </p:spPr>
      </p:pic>
      <p:pic>
        <p:nvPicPr>
          <p:cNvPr id="37" name="Graphic 36">
            <a:extLst>
              <a:ext uri="{FF2B5EF4-FFF2-40B4-BE49-F238E27FC236}">
                <a16:creationId xmlns:a16="http://schemas.microsoft.com/office/drawing/2014/main" id="{AA4A364E-9F14-2C7C-063C-DFBF526B9F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6094" b="16094"/>
          <a:stretch/>
        </p:blipFill>
        <p:spPr>
          <a:xfrm>
            <a:off x="20138486" y="10192383"/>
            <a:ext cx="1185985" cy="804246"/>
          </a:xfrm>
          <a:prstGeom prst="rect">
            <a:avLst/>
          </a:prstGeom>
        </p:spPr>
      </p:pic>
      <p:sp>
        <p:nvSpPr>
          <p:cNvPr id="38" name="Rectangle 37">
            <a:extLst>
              <a:ext uri="{FF2B5EF4-FFF2-40B4-BE49-F238E27FC236}">
                <a16:creationId xmlns:a16="http://schemas.microsoft.com/office/drawing/2014/main" id="{AECEF0C9-7AA8-08C4-B77D-E1442836B987}"/>
              </a:ext>
            </a:extLst>
          </p:cNvPr>
          <p:cNvSpPr/>
          <p:nvPr/>
        </p:nvSpPr>
        <p:spPr>
          <a:xfrm>
            <a:off x="14773275" y="2585948"/>
            <a:ext cx="7604125" cy="1200329"/>
          </a:xfrm>
          <a:prstGeom prst="rect">
            <a:avLst/>
          </a:prstGeom>
        </p:spPr>
        <p:txBody>
          <a:bodyPr wrap="square">
            <a:spAutoFit/>
          </a:bodyPr>
          <a:lstStyle/>
          <a:p>
            <a:pPr algn="l"/>
            <a:r>
              <a:rPr lang="en-US" b="1" dirty="0">
                <a:solidFill>
                  <a:srgbClr val="11688B"/>
                </a:solidFill>
              </a:rPr>
              <a:t>Annual inpatient </a:t>
            </a:r>
            <a:r>
              <a:rPr lang="en-US" b="1" dirty="0" err="1">
                <a:solidFill>
                  <a:srgbClr val="11688B"/>
                </a:solidFill>
              </a:rPr>
              <a:t>hospitalisations</a:t>
            </a:r>
            <a:r>
              <a:rPr lang="en-US" b="1" dirty="0">
                <a:solidFill>
                  <a:srgbClr val="11688B"/>
                </a:solidFill>
              </a:rPr>
              <a:t> and ER visits for patients with iMCD within the first two years </a:t>
            </a:r>
            <a:br>
              <a:rPr lang="en-US" b="1" dirty="0">
                <a:solidFill>
                  <a:srgbClr val="11688B"/>
                </a:solidFill>
              </a:rPr>
            </a:br>
            <a:r>
              <a:rPr lang="en-US" b="1" dirty="0">
                <a:solidFill>
                  <a:srgbClr val="11688B"/>
                </a:solidFill>
              </a:rPr>
              <a:t>of diagnosis</a:t>
            </a:r>
            <a:r>
              <a:rPr lang="en-US" b="1" baseline="30000" dirty="0">
                <a:solidFill>
                  <a:srgbClr val="11688B"/>
                </a:solidFill>
              </a:rPr>
              <a:t>1</a:t>
            </a:r>
          </a:p>
        </p:txBody>
      </p:sp>
      <p:sp>
        <p:nvSpPr>
          <p:cNvPr id="39" name="Text Placeholder 1">
            <a:extLst>
              <a:ext uri="{FF2B5EF4-FFF2-40B4-BE49-F238E27FC236}">
                <a16:creationId xmlns:a16="http://schemas.microsoft.com/office/drawing/2014/main" id="{E17620B9-8A81-760D-2B5B-51D0D96B18C3}"/>
              </a:ext>
            </a:extLst>
          </p:cNvPr>
          <p:cNvSpPr txBox="1">
            <a:spLocks/>
          </p:cNvSpPr>
          <p:nvPr/>
        </p:nvSpPr>
        <p:spPr>
          <a:xfrm>
            <a:off x="14732755" y="11198894"/>
            <a:ext cx="8387126" cy="449758"/>
          </a:xfrm>
          <a:prstGeom prst="rect">
            <a:avLst/>
          </a:prstGeom>
        </p:spPr>
        <p:txBody>
          <a:bodyPr lIns="45719" tIns="45719" rIns="45719" bIns="45719"/>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1800" dirty="0"/>
              <a:t>Adapted from Mukherjee </a:t>
            </a:r>
            <a:r>
              <a:rPr lang="en-GB" sz="1800" i="1" dirty="0"/>
              <a:t>et al., </a:t>
            </a:r>
            <a:r>
              <a:rPr lang="en-GB" sz="1800" dirty="0"/>
              <a:t>2022.</a:t>
            </a:r>
            <a:r>
              <a:rPr lang="en-GB" sz="1800" baseline="30000" dirty="0"/>
              <a:t>1</a:t>
            </a:r>
          </a:p>
        </p:txBody>
      </p:sp>
      <p:sp>
        <p:nvSpPr>
          <p:cNvPr id="5" name="Rounded Rectangle 4">
            <a:extLst>
              <a:ext uri="{FF2B5EF4-FFF2-40B4-BE49-F238E27FC236}">
                <a16:creationId xmlns:a16="http://schemas.microsoft.com/office/drawing/2014/main" id="{20A1B055-7AEC-8FBC-B26C-1C03E4E3A3E3}"/>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Graphic 5" descr="Hamburger Menu Icon with solid fill">
            <a:hlinkClick r:id="rId7" action="ppaction://hlinksldjump"/>
            <a:extLst>
              <a:ext uri="{FF2B5EF4-FFF2-40B4-BE49-F238E27FC236}">
                <a16:creationId xmlns:a16="http://schemas.microsoft.com/office/drawing/2014/main" id="{F503E665-F672-3759-50BE-DA8B1161C50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4167780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E561846D-AC12-1998-8091-AAAADE5AA2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441201" y="3055928"/>
            <a:ext cx="10374916" cy="7340161"/>
          </a:xfrm>
          <a:prstGeom prst="rect">
            <a:avLst/>
          </a:prstGeom>
        </p:spPr>
      </p:pic>
      <p:sp>
        <p:nvSpPr>
          <p:cNvPr id="5" name="Rectangle 4">
            <a:extLst>
              <a:ext uri="{FF2B5EF4-FFF2-40B4-BE49-F238E27FC236}">
                <a16:creationId xmlns:a16="http://schemas.microsoft.com/office/drawing/2014/main" id="{E5FCEDE8-C7E5-B313-0AE4-61103CA9F062}"/>
              </a:ext>
            </a:extLst>
          </p:cNvPr>
          <p:cNvSpPr/>
          <p:nvPr/>
        </p:nvSpPr>
        <p:spPr>
          <a:xfrm>
            <a:off x="15876256" y="9673205"/>
            <a:ext cx="5504806" cy="400110"/>
          </a:xfrm>
          <a:prstGeom prst="rect">
            <a:avLst/>
          </a:prstGeom>
        </p:spPr>
        <p:txBody>
          <a:bodyPr wrap="square">
            <a:spAutoFit/>
          </a:bodyPr>
          <a:lstStyle/>
          <a:p>
            <a:r>
              <a:rPr lang="en-US" sz="2000" b="1" dirty="0">
                <a:solidFill>
                  <a:srgbClr val="11688B"/>
                </a:solidFill>
              </a:rPr>
              <a:t>Year post-diagnosis</a:t>
            </a:r>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57731"/>
            <a:ext cx="13177434" cy="24330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dirty="0"/>
              <a:t>Patients with iMCD have a high risk of serious comorbidities</a:t>
            </a:r>
            <a:endParaRPr lang="en-US" baseline="30000" dirty="0"/>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 </a:t>
            </a:r>
            <a:r>
              <a:rPr lang="en-US" sz="2000" b="1" dirty="0"/>
              <a:t>US</a:t>
            </a:r>
            <a:r>
              <a:rPr lang="en-US" sz="2000" dirty="0"/>
              <a:t>, United States.</a:t>
            </a:r>
          </a:p>
          <a:p>
            <a:r>
              <a:rPr lang="en-GB" sz="2000" b="1" dirty="0"/>
              <a:t>References: </a:t>
            </a:r>
            <a:r>
              <a:rPr lang="en-US" sz="2000" b="1" dirty="0"/>
              <a:t>1</a:t>
            </a:r>
            <a:r>
              <a:rPr lang="en-US" sz="2000" dirty="0"/>
              <a:t>. Mukherjee S, </a:t>
            </a:r>
            <a:r>
              <a:rPr lang="en-US" sz="2000" i="1" dirty="0"/>
              <a:t>et al.</a:t>
            </a:r>
            <a:r>
              <a:rPr lang="en-GB" sz="1600" b="0" i="0" dirty="0">
                <a:solidFill>
                  <a:srgbClr val="212121"/>
                </a:solidFill>
                <a:effectLst/>
                <a:latin typeface="system-ui"/>
              </a:rPr>
              <a:t> </a:t>
            </a:r>
            <a:r>
              <a:rPr lang="en-GB" sz="2000" i="1" dirty="0" err="1"/>
              <a:t>Leukemia</a:t>
            </a:r>
            <a:r>
              <a:rPr lang="en-GB" sz="2000" dirty="0"/>
              <a:t>. 2022; 36: 2539–43.</a:t>
            </a:r>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sp>
        <p:nvSpPr>
          <p:cNvPr id="7" name="TextBox 6">
            <a:extLst>
              <a:ext uri="{FF2B5EF4-FFF2-40B4-BE49-F238E27FC236}">
                <a16:creationId xmlns:a16="http://schemas.microsoft.com/office/drawing/2014/main" id="{26DCD66B-9D4E-618C-6BD3-E1E5A91C9C71}"/>
              </a:ext>
            </a:extLst>
          </p:cNvPr>
          <p:cNvSpPr txBox="1"/>
          <p:nvPr/>
        </p:nvSpPr>
        <p:spPr>
          <a:xfrm>
            <a:off x="1686052" y="5014539"/>
            <a:ext cx="10972113"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In a real-world, retrospective analysis of US claims data,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significantly higher proportion of patients with idiopathic Multicentric Castleman Disease (iMCD) presented with organ failure and/or thrombotic events, compared with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non-iMCD matched cohort, (</a:t>
            </a:r>
            <a:r>
              <a:rPr kumimoji="0" lang="en-US" sz="3200" b="0" i="1"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&lt;0.001)</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Among all organ dysfunction-related morbidities, renal and respiratory function were affected the most, in the cohort of patients with iMCD</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54" name="Rectangle 53">
            <a:extLst>
              <a:ext uri="{FF2B5EF4-FFF2-40B4-BE49-F238E27FC236}">
                <a16:creationId xmlns:a16="http://schemas.microsoft.com/office/drawing/2014/main" id="{C2AE2436-2371-E3AA-9A49-68441B6A6308}"/>
              </a:ext>
            </a:extLst>
          </p:cNvPr>
          <p:cNvSpPr/>
          <p:nvPr/>
        </p:nvSpPr>
        <p:spPr>
          <a:xfrm>
            <a:off x="14747875" y="2820713"/>
            <a:ext cx="7680325" cy="1200329"/>
          </a:xfrm>
          <a:prstGeom prst="rect">
            <a:avLst/>
          </a:prstGeom>
        </p:spPr>
        <p:txBody>
          <a:bodyPr wrap="square">
            <a:spAutoFit/>
          </a:bodyPr>
          <a:lstStyle/>
          <a:p>
            <a:pPr algn="l"/>
            <a:r>
              <a:rPr lang="en-GB" b="1" dirty="0">
                <a:solidFill>
                  <a:srgbClr val="11688B"/>
                </a:solidFill>
              </a:rPr>
              <a:t>Cumulative proportion of organ dysfunction and </a:t>
            </a:r>
            <a:br>
              <a:rPr lang="en-GB" b="1" dirty="0">
                <a:solidFill>
                  <a:srgbClr val="11688B"/>
                </a:solidFill>
              </a:rPr>
            </a:br>
            <a:r>
              <a:rPr lang="en-GB" b="1" dirty="0">
                <a:solidFill>
                  <a:srgbClr val="11688B"/>
                </a:solidFill>
              </a:rPr>
              <a:t>thrombotic events were higher in patients </a:t>
            </a:r>
            <a:br>
              <a:rPr lang="en-GB" b="1" dirty="0">
                <a:solidFill>
                  <a:srgbClr val="11688B"/>
                </a:solidFill>
              </a:rPr>
            </a:br>
            <a:r>
              <a:rPr lang="en-GB" b="1" dirty="0">
                <a:solidFill>
                  <a:srgbClr val="11688B"/>
                </a:solidFill>
              </a:rPr>
              <a:t>with iMCD vs. controls</a:t>
            </a:r>
            <a:r>
              <a:rPr lang="en-GB" b="1" baseline="30000" dirty="0">
                <a:solidFill>
                  <a:srgbClr val="11688B"/>
                </a:solidFill>
              </a:rPr>
              <a:t>1</a:t>
            </a:r>
          </a:p>
        </p:txBody>
      </p:sp>
      <p:sp>
        <p:nvSpPr>
          <p:cNvPr id="55" name="Text Placeholder 1">
            <a:extLst>
              <a:ext uri="{FF2B5EF4-FFF2-40B4-BE49-F238E27FC236}">
                <a16:creationId xmlns:a16="http://schemas.microsoft.com/office/drawing/2014/main" id="{BD37FB5B-AC47-69AE-CD80-3FFB11F0A760}"/>
              </a:ext>
            </a:extLst>
          </p:cNvPr>
          <p:cNvSpPr txBox="1">
            <a:spLocks/>
          </p:cNvSpPr>
          <p:nvPr/>
        </p:nvSpPr>
        <p:spPr>
          <a:xfrm>
            <a:off x="14732755" y="10522238"/>
            <a:ext cx="8387126" cy="449758"/>
          </a:xfrm>
          <a:prstGeom prst="rect">
            <a:avLst/>
          </a:prstGeom>
        </p:spPr>
        <p:txBody>
          <a:bodyPr lIns="45719" tIns="45719" rIns="45719" bIns="45719"/>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1800" dirty="0"/>
              <a:t>Adapted from Mukherjee </a:t>
            </a:r>
            <a:r>
              <a:rPr lang="en-GB" sz="1800" i="1" dirty="0"/>
              <a:t>et al., </a:t>
            </a:r>
            <a:r>
              <a:rPr lang="en-GB" sz="1800" dirty="0"/>
              <a:t>2022.</a:t>
            </a:r>
            <a:r>
              <a:rPr lang="en-GB" sz="1800" baseline="30000" dirty="0"/>
              <a:t>1</a:t>
            </a:r>
          </a:p>
        </p:txBody>
      </p:sp>
      <p:sp>
        <p:nvSpPr>
          <p:cNvPr id="65" name="Rectangle 64">
            <a:extLst>
              <a:ext uri="{FF2B5EF4-FFF2-40B4-BE49-F238E27FC236}">
                <a16:creationId xmlns:a16="http://schemas.microsoft.com/office/drawing/2014/main" id="{900CF7A6-6D11-804D-EDF8-F6D1AC90B861}"/>
              </a:ext>
            </a:extLst>
          </p:cNvPr>
          <p:cNvSpPr/>
          <p:nvPr/>
        </p:nvSpPr>
        <p:spPr>
          <a:xfrm rot="16200000">
            <a:off x="11755872" y="6525953"/>
            <a:ext cx="5075236" cy="400110"/>
          </a:xfrm>
          <a:prstGeom prst="rect">
            <a:avLst/>
          </a:prstGeom>
        </p:spPr>
        <p:txBody>
          <a:bodyPr wrap="square">
            <a:spAutoFit/>
          </a:bodyPr>
          <a:lstStyle/>
          <a:p>
            <a:r>
              <a:rPr lang="en-US" sz="2000" b="1" dirty="0">
                <a:solidFill>
                  <a:srgbClr val="11688B"/>
                </a:solidFill>
              </a:rPr>
              <a:t>Cumulative patients (%)</a:t>
            </a:r>
          </a:p>
        </p:txBody>
      </p:sp>
      <p:sp>
        <p:nvSpPr>
          <p:cNvPr id="6" name="TextBox 5">
            <a:extLst>
              <a:ext uri="{FF2B5EF4-FFF2-40B4-BE49-F238E27FC236}">
                <a16:creationId xmlns:a16="http://schemas.microsoft.com/office/drawing/2014/main" id="{CFA6ACB0-A7A4-9D49-3B59-9008D3E0CC1F}"/>
              </a:ext>
            </a:extLst>
          </p:cNvPr>
          <p:cNvSpPr txBox="1"/>
          <p:nvPr/>
        </p:nvSpPr>
        <p:spPr>
          <a:xfrm>
            <a:off x="20386748" y="10539130"/>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1" name="Rounded Rectangle 10">
            <a:extLst>
              <a:ext uri="{FF2B5EF4-FFF2-40B4-BE49-F238E27FC236}">
                <a16:creationId xmlns:a16="http://schemas.microsoft.com/office/drawing/2014/main" id="{8752821B-ED49-B124-B077-5E3169392601}"/>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Graphic 11" descr="Hamburger Menu Icon with solid fill">
            <a:hlinkClick r:id="rId4" action="ppaction://hlinksldjump"/>
            <a:extLst>
              <a:ext uri="{FF2B5EF4-FFF2-40B4-BE49-F238E27FC236}">
                <a16:creationId xmlns:a16="http://schemas.microsoft.com/office/drawing/2014/main" id="{3DD0FB04-DFCC-446F-0F6A-158B434820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0455151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a16="http://schemas.microsoft.com/office/drawing/2014/main" id="{70584B0A-7FD0-85D0-5A37-7177AF695A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92866" y="7013426"/>
            <a:ext cx="7203279" cy="5090203"/>
          </a:xfrm>
          <a:prstGeom prst="rect">
            <a:avLst/>
          </a:prstGeom>
        </p:spPr>
      </p:pic>
      <p:pic>
        <p:nvPicPr>
          <p:cNvPr id="126" name="Picture 125">
            <a:extLst>
              <a:ext uri="{FF2B5EF4-FFF2-40B4-BE49-F238E27FC236}">
                <a16:creationId xmlns:a16="http://schemas.microsoft.com/office/drawing/2014/main" id="{7801354D-16DB-1694-7A9C-24350BA95A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911920" y="2603350"/>
            <a:ext cx="7208653" cy="5094000"/>
          </a:xfrm>
          <a:prstGeom prst="rect">
            <a:avLst/>
          </a:prstGeom>
        </p:spPr>
      </p:pic>
      <p:sp>
        <p:nvSpPr>
          <p:cNvPr id="11" name="Rectangle 10">
            <a:extLst>
              <a:ext uri="{FF2B5EF4-FFF2-40B4-BE49-F238E27FC236}">
                <a16:creationId xmlns:a16="http://schemas.microsoft.com/office/drawing/2014/main" id="{4FF8A761-19F3-340C-C9AC-0DAD8D5DBA80}"/>
              </a:ext>
            </a:extLst>
          </p:cNvPr>
          <p:cNvSpPr/>
          <p:nvPr/>
        </p:nvSpPr>
        <p:spPr>
          <a:xfrm rot="16200000">
            <a:off x="12267145" y="4598808"/>
            <a:ext cx="4291193" cy="338554"/>
          </a:xfrm>
          <a:prstGeom prst="rect">
            <a:avLst/>
          </a:prstGeom>
        </p:spPr>
        <p:txBody>
          <a:bodyPr wrap="square">
            <a:spAutoFit/>
          </a:bodyPr>
          <a:lstStyle/>
          <a:p>
            <a:r>
              <a:rPr lang="en-US" sz="1600" b="1" dirty="0">
                <a:solidFill>
                  <a:srgbClr val="11688B"/>
                </a:solidFill>
              </a:rPr>
              <a:t>Cumulative patients (%)</a:t>
            </a:r>
          </a:p>
        </p:txBody>
      </p:sp>
      <p:cxnSp>
        <p:nvCxnSpPr>
          <p:cNvPr id="12" name="Straight Connector 11">
            <a:extLst>
              <a:ext uri="{FF2B5EF4-FFF2-40B4-BE49-F238E27FC236}">
                <a16:creationId xmlns:a16="http://schemas.microsoft.com/office/drawing/2014/main" id="{00F3E793-1B9F-2B4C-A101-0AD00CADB59C}"/>
              </a:ext>
            </a:extLst>
          </p:cNvPr>
          <p:cNvCxnSpPr>
            <a:cxnSpLocks/>
          </p:cNvCxnSpPr>
          <p:nvPr/>
        </p:nvCxnSpPr>
        <p:spPr>
          <a:xfrm>
            <a:off x="13893800" y="7352744"/>
            <a:ext cx="9072336" cy="0"/>
          </a:xfrm>
          <a:prstGeom prst="line">
            <a:avLst/>
          </a:prstGeom>
          <a:noFill/>
          <a:ln w="38100" cap="flat">
            <a:solidFill>
              <a:schemeClr val="accent2"/>
            </a:solidFill>
            <a:prstDash val="dash"/>
            <a:miter lim="4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03BCA79B-9F28-BEE4-3C07-063F27380D7E}"/>
              </a:ext>
            </a:extLst>
          </p:cNvPr>
          <p:cNvSpPr/>
          <p:nvPr/>
        </p:nvSpPr>
        <p:spPr>
          <a:xfrm>
            <a:off x="14786219" y="2008749"/>
            <a:ext cx="8386519" cy="1200329"/>
          </a:xfrm>
          <a:prstGeom prst="rect">
            <a:avLst/>
          </a:prstGeom>
        </p:spPr>
        <p:txBody>
          <a:bodyPr wrap="square">
            <a:spAutoFit/>
          </a:bodyPr>
          <a:lstStyle/>
          <a:p>
            <a:pPr algn="l"/>
            <a:r>
              <a:rPr lang="en-GB" b="1" dirty="0">
                <a:solidFill>
                  <a:srgbClr val="11688B"/>
                </a:solidFill>
              </a:rPr>
              <a:t>Cumulative proportion of myeloid and solid malignancies were higher in patients with </a:t>
            </a:r>
            <a:br>
              <a:rPr lang="en-GB" b="1" dirty="0">
                <a:solidFill>
                  <a:srgbClr val="11688B"/>
                </a:solidFill>
              </a:rPr>
            </a:br>
            <a:r>
              <a:rPr lang="en-GB" b="1" dirty="0">
                <a:solidFill>
                  <a:srgbClr val="11688B"/>
                </a:solidFill>
              </a:rPr>
              <a:t>iMCD vs. controls</a:t>
            </a:r>
            <a:r>
              <a:rPr lang="en-GB" b="1" baseline="30000" dirty="0">
                <a:solidFill>
                  <a:srgbClr val="11688B"/>
                </a:solidFill>
              </a:rPr>
              <a:t>1</a:t>
            </a:r>
          </a:p>
        </p:txBody>
      </p:sp>
      <p:sp>
        <p:nvSpPr>
          <p:cNvPr id="19" name="Freeform 18">
            <a:extLst>
              <a:ext uri="{FF2B5EF4-FFF2-40B4-BE49-F238E27FC236}">
                <a16:creationId xmlns:a16="http://schemas.microsoft.com/office/drawing/2014/main" id="{67723AD7-48A6-4635-0398-FFAA41031DF6}"/>
              </a:ext>
            </a:extLst>
          </p:cNvPr>
          <p:cNvSpPr/>
          <p:nvPr/>
        </p:nvSpPr>
        <p:spPr>
          <a:xfrm>
            <a:off x="15592291" y="3550753"/>
            <a:ext cx="4889500" cy="1981200"/>
          </a:xfrm>
          <a:custGeom>
            <a:avLst/>
            <a:gdLst>
              <a:gd name="connsiteX0" fmla="*/ 0 w 4889500"/>
              <a:gd name="connsiteY0" fmla="*/ 0 h 1981200"/>
              <a:gd name="connsiteX1" fmla="*/ 1104900 w 4889500"/>
              <a:gd name="connsiteY1" fmla="*/ 1536700 h 1981200"/>
              <a:gd name="connsiteX2" fmla="*/ 2171700 w 4889500"/>
              <a:gd name="connsiteY2" fmla="*/ 1524000 h 1981200"/>
              <a:gd name="connsiteX3" fmla="*/ 3263900 w 4889500"/>
              <a:gd name="connsiteY3" fmla="*/ 1371600 h 1981200"/>
              <a:gd name="connsiteX4" fmla="*/ 4330700 w 4889500"/>
              <a:gd name="connsiteY4" fmla="*/ 1536700 h 1981200"/>
              <a:gd name="connsiteX5" fmla="*/ 4889500 w 4889500"/>
              <a:gd name="connsiteY5" fmla="*/ 1600200 h 1981200"/>
              <a:gd name="connsiteX6" fmla="*/ 4406900 w 4889500"/>
              <a:gd name="connsiteY6"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9500" h="1981200">
                <a:moveTo>
                  <a:pt x="0" y="0"/>
                </a:moveTo>
                <a:lnTo>
                  <a:pt x="1104900" y="1536700"/>
                </a:lnTo>
                <a:lnTo>
                  <a:pt x="2171700" y="1524000"/>
                </a:lnTo>
                <a:lnTo>
                  <a:pt x="3263900" y="1371600"/>
                </a:lnTo>
                <a:lnTo>
                  <a:pt x="4330700" y="1536700"/>
                </a:lnTo>
                <a:lnTo>
                  <a:pt x="4889500" y="1600200"/>
                </a:lnTo>
                <a:lnTo>
                  <a:pt x="4406900" y="1981200"/>
                </a:ln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5" name="Rectangle 34">
            <a:extLst>
              <a:ext uri="{FF2B5EF4-FFF2-40B4-BE49-F238E27FC236}">
                <a16:creationId xmlns:a16="http://schemas.microsoft.com/office/drawing/2014/main" id="{99DE3E16-1F5E-FCFF-0DAC-8C7CE1027EA6}"/>
              </a:ext>
            </a:extLst>
          </p:cNvPr>
          <p:cNvSpPr/>
          <p:nvPr/>
        </p:nvSpPr>
        <p:spPr>
          <a:xfrm>
            <a:off x="15489818" y="6787130"/>
            <a:ext cx="5504806" cy="345190"/>
          </a:xfrm>
          <a:prstGeom prst="rect">
            <a:avLst/>
          </a:prstGeom>
        </p:spPr>
        <p:txBody>
          <a:bodyPr wrap="square">
            <a:spAutoFit/>
          </a:bodyPr>
          <a:lstStyle/>
          <a:p>
            <a:r>
              <a:rPr lang="en-US" sz="1600" b="1" dirty="0">
                <a:solidFill>
                  <a:srgbClr val="11688B"/>
                </a:solidFill>
              </a:rPr>
              <a:t>Year post-diagnosis</a:t>
            </a:r>
          </a:p>
        </p:txBody>
      </p:sp>
      <p:sp>
        <p:nvSpPr>
          <p:cNvPr id="37" name="Rectangle 36">
            <a:extLst>
              <a:ext uri="{FF2B5EF4-FFF2-40B4-BE49-F238E27FC236}">
                <a16:creationId xmlns:a16="http://schemas.microsoft.com/office/drawing/2014/main" id="{92ADB9A8-4B06-4634-A1AF-01C92CFB1CC7}"/>
              </a:ext>
            </a:extLst>
          </p:cNvPr>
          <p:cNvSpPr/>
          <p:nvPr/>
        </p:nvSpPr>
        <p:spPr>
          <a:xfrm rot="16200000">
            <a:off x="12264566" y="9031248"/>
            <a:ext cx="4291192" cy="338554"/>
          </a:xfrm>
          <a:prstGeom prst="rect">
            <a:avLst/>
          </a:prstGeom>
        </p:spPr>
        <p:txBody>
          <a:bodyPr wrap="square">
            <a:spAutoFit/>
          </a:bodyPr>
          <a:lstStyle/>
          <a:p>
            <a:r>
              <a:rPr lang="en-US" sz="1600" b="1" dirty="0">
                <a:solidFill>
                  <a:srgbClr val="11688B"/>
                </a:solidFill>
              </a:rPr>
              <a:t>Cumulative patients (%)</a:t>
            </a:r>
          </a:p>
        </p:txBody>
      </p:sp>
      <p:sp>
        <p:nvSpPr>
          <p:cNvPr id="38" name="Rectangle 37">
            <a:extLst>
              <a:ext uri="{FF2B5EF4-FFF2-40B4-BE49-F238E27FC236}">
                <a16:creationId xmlns:a16="http://schemas.microsoft.com/office/drawing/2014/main" id="{85F50E6D-C416-FD0C-5795-B59DCEA49103}"/>
              </a:ext>
            </a:extLst>
          </p:cNvPr>
          <p:cNvSpPr/>
          <p:nvPr/>
        </p:nvSpPr>
        <p:spPr>
          <a:xfrm>
            <a:off x="15474087" y="11290248"/>
            <a:ext cx="5539651" cy="338554"/>
          </a:xfrm>
          <a:prstGeom prst="rect">
            <a:avLst/>
          </a:prstGeom>
        </p:spPr>
        <p:txBody>
          <a:bodyPr wrap="square">
            <a:spAutoFit/>
          </a:bodyPr>
          <a:lstStyle/>
          <a:p>
            <a:r>
              <a:rPr lang="en-US" sz="1600" b="1" dirty="0">
                <a:solidFill>
                  <a:srgbClr val="11688B"/>
                </a:solidFill>
              </a:rPr>
              <a:t>Year post-diagnosis</a:t>
            </a:r>
          </a:p>
        </p:txBody>
      </p:sp>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23751"/>
            <a:ext cx="10147364" cy="24330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dirty="0"/>
              <a:t>Increased prevalence of malignancies in patients with iMCD</a:t>
            </a:r>
            <a:endParaRPr lang="en-US" baseline="30000" dirty="0"/>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AML, </a:t>
            </a:r>
            <a:r>
              <a:rPr lang="en-US" sz="2000" dirty="0"/>
              <a:t>acute myeloid leukemia; </a:t>
            </a:r>
            <a:r>
              <a:rPr lang="en-US" sz="2000" b="1" dirty="0"/>
              <a:t>CML, </a:t>
            </a:r>
            <a:r>
              <a:rPr lang="en-US" sz="2000" dirty="0"/>
              <a:t>chronic myeloid leukemia; </a:t>
            </a:r>
            <a:r>
              <a:rPr lang="en-US" sz="2000" b="1" dirty="0"/>
              <a:t>iMCD</a:t>
            </a:r>
            <a:r>
              <a:rPr lang="en-US" sz="2000" dirty="0"/>
              <a:t>, idiopathic Multicentric Castleman Disease; </a:t>
            </a:r>
            <a:r>
              <a:rPr lang="en-US" sz="2000" b="1" dirty="0"/>
              <a:t>US</a:t>
            </a:r>
            <a:r>
              <a:rPr lang="en-US" sz="2000" dirty="0"/>
              <a:t>, United States. </a:t>
            </a:r>
          </a:p>
          <a:p>
            <a:r>
              <a:rPr lang="en-GB" sz="2000" b="1" dirty="0"/>
              <a:t>References: </a:t>
            </a:r>
            <a:r>
              <a:rPr lang="en-US" sz="2000" b="1" dirty="0"/>
              <a:t>1</a:t>
            </a:r>
            <a:r>
              <a:rPr lang="en-US" sz="2000" dirty="0"/>
              <a:t>. Mukherjee S, </a:t>
            </a:r>
            <a:r>
              <a:rPr lang="en-US" sz="2000" i="1" dirty="0"/>
              <a:t>et al.</a:t>
            </a:r>
            <a:r>
              <a:rPr lang="en-GB" sz="1600" b="0" i="0" dirty="0">
                <a:solidFill>
                  <a:srgbClr val="212121"/>
                </a:solidFill>
                <a:effectLst/>
                <a:latin typeface="system-ui"/>
              </a:rPr>
              <a:t> </a:t>
            </a:r>
            <a:r>
              <a:rPr lang="en-GB" sz="2000" i="1" dirty="0" err="1"/>
              <a:t>Leukemia</a:t>
            </a:r>
            <a:r>
              <a:rPr lang="en-GB" sz="2000" dirty="0"/>
              <a:t>. 2022; 36: 2539–43.</a:t>
            </a:r>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 name="TextBox 6">
            <a:extLst>
              <a:ext uri="{FF2B5EF4-FFF2-40B4-BE49-F238E27FC236}">
                <a16:creationId xmlns:a16="http://schemas.microsoft.com/office/drawing/2014/main" id="{26DCD66B-9D4E-618C-6BD3-E1E5A91C9C71}"/>
              </a:ext>
            </a:extLst>
          </p:cNvPr>
          <p:cNvSpPr txBox="1"/>
          <p:nvPr/>
        </p:nvSpPr>
        <p:spPr>
          <a:xfrm>
            <a:off x="1686052" y="5004624"/>
            <a:ext cx="10972113"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In a real-world, retrospective analysis of US claims data, patients with idiopathic Multicentric Castleman Disease (iMCD) had significantly higher prevalence of </a:t>
            </a:r>
            <a:r>
              <a:rPr lang="en-US" sz="3200" dirty="0">
                <a:solidFill>
                  <a:srgbClr val="11688B"/>
                </a:solidFill>
                <a:latin typeface="Helvetica Neue"/>
                <a:ea typeface="Helvetica Neue"/>
                <a:cs typeface="Helvetica Neue"/>
              </a:rPr>
              <a:t>myeloid and solid malignancies</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compared with a non-iMCD matched cohort, (</a:t>
            </a:r>
            <a:r>
              <a:rPr kumimoji="0" lang="en-US" sz="3200" b="0" i="1"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&lt;0.001)</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a:p>
            <a:pPr marR="0" lvl="0" algn="l" defTabSz="2438338" rtl="0" eaLnBrk="1" fontAlgn="auto" latinLnBrk="0" hangingPunct="0">
              <a:lnSpc>
                <a:spcPct val="100000"/>
              </a:lnSpc>
              <a:spcBef>
                <a:spcPts val="0"/>
              </a:spcBef>
              <a:spcAft>
                <a:spcPts val="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Among all myeloid malignancies, myelodysplastic syndrome, and myeloproliferative neoplasm, accounted for the highest proportion of cases; carcinoma of unknown primary accounted for the most cases of solid malignancies in iMCD patients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sp>
        <p:nvSpPr>
          <p:cNvPr id="5" name="Rectangle 4">
            <a:extLst>
              <a:ext uri="{FF2B5EF4-FFF2-40B4-BE49-F238E27FC236}">
                <a16:creationId xmlns:a16="http://schemas.microsoft.com/office/drawing/2014/main" id="{28261696-74A3-2A89-5387-AA74E74F4029}"/>
              </a:ext>
            </a:extLst>
          </p:cNvPr>
          <p:cNvSpPr/>
          <p:nvPr/>
        </p:nvSpPr>
        <p:spPr>
          <a:xfrm>
            <a:off x="15489818" y="3276600"/>
            <a:ext cx="5504806" cy="345190"/>
          </a:xfrm>
          <a:prstGeom prst="rect">
            <a:avLst/>
          </a:prstGeom>
        </p:spPr>
        <p:txBody>
          <a:bodyPr wrap="square">
            <a:spAutoFit/>
          </a:bodyPr>
          <a:lstStyle/>
          <a:p>
            <a:r>
              <a:rPr lang="en-US" sz="1600" b="1" dirty="0">
                <a:solidFill>
                  <a:srgbClr val="11688B"/>
                </a:solidFill>
              </a:rPr>
              <a:t>Myeloid malignancies</a:t>
            </a:r>
          </a:p>
        </p:txBody>
      </p:sp>
      <p:sp>
        <p:nvSpPr>
          <p:cNvPr id="6" name="Rectangle 5">
            <a:extLst>
              <a:ext uri="{FF2B5EF4-FFF2-40B4-BE49-F238E27FC236}">
                <a16:creationId xmlns:a16="http://schemas.microsoft.com/office/drawing/2014/main" id="{90C8A706-501C-0151-DE51-2B22D25C93B0}"/>
              </a:ext>
            </a:extLst>
          </p:cNvPr>
          <p:cNvSpPr/>
          <p:nvPr/>
        </p:nvSpPr>
        <p:spPr>
          <a:xfrm>
            <a:off x="15474087" y="7848600"/>
            <a:ext cx="5539651" cy="338554"/>
          </a:xfrm>
          <a:prstGeom prst="rect">
            <a:avLst/>
          </a:prstGeom>
        </p:spPr>
        <p:txBody>
          <a:bodyPr wrap="square">
            <a:spAutoFit/>
          </a:bodyPr>
          <a:lstStyle/>
          <a:p>
            <a:r>
              <a:rPr lang="en-US" sz="1600" b="1" dirty="0">
                <a:solidFill>
                  <a:srgbClr val="11688B"/>
                </a:solidFill>
              </a:rPr>
              <a:t>Solid malignancies</a:t>
            </a:r>
          </a:p>
        </p:txBody>
      </p:sp>
      <p:sp>
        <p:nvSpPr>
          <p:cNvPr id="14" name="Rounded Rectangle 13">
            <a:extLst>
              <a:ext uri="{FF2B5EF4-FFF2-40B4-BE49-F238E27FC236}">
                <a16:creationId xmlns:a16="http://schemas.microsoft.com/office/drawing/2014/main" id="{895B8174-E78D-1B37-E3B6-F80E15062201}"/>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5" name="Graphic 14" descr="Hamburger Menu Icon with solid fill">
            <a:hlinkClick r:id="rId5" action="ppaction://hlinksldjump"/>
            <a:extLst>
              <a:ext uri="{FF2B5EF4-FFF2-40B4-BE49-F238E27FC236}">
                <a16:creationId xmlns:a16="http://schemas.microsoft.com/office/drawing/2014/main" id="{295882F6-B844-71BE-6BF6-C79AAADE7A6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01692253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14B314-9F80-E9F6-C1C1-7EDD9C6E0307}"/>
              </a:ext>
            </a:extLst>
          </p:cNvPr>
          <p:cNvSpPr txBox="1">
            <a:spLocks/>
          </p:cNvSpPr>
          <p:nvPr/>
        </p:nvSpPr>
        <p:spPr>
          <a:xfrm>
            <a:off x="1596401" y="1827870"/>
            <a:ext cx="13320870" cy="266345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l" eaLnBrk="1" hangingPunct="1">
              <a:lnSpc>
                <a:spcPct val="90000"/>
              </a:lnSpc>
              <a:defRPr sz="6500" b="1" kern="0" spc="-150">
                <a:solidFill>
                  <a:srgbClr val="11688B"/>
                </a:solidFill>
                <a:uLnTx/>
                <a:latin typeface="Helvetica Neue"/>
                <a:ea typeface="Helvetica Neue"/>
                <a:cs typeface="Helvetica Neue"/>
              </a:defRPr>
            </a:lvl1pPr>
            <a:lvl2pPr algn="l">
              <a:lnSpc>
                <a:spcPct val="80000"/>
              </a:lnSpc>
              <a:defRPr sz="8500" b="1" spc="-170">
                <a:solidFill>
                  <a:srgbClr val="000000"/>
                </a:solidFill>
              </a:defRPr>
            </a:lvl2pPr>
            <a:lvl3pPr algn="l">
              <a:lnSpc>
                <a:spcPct val="80000"/>
              </a:lnSpc>
              <a:defRPr sz="8500" b="1" spc="-170">
                <a:solidFill>
                  <a:srgbClr val="000000"/>
                </a:solidFill>
              </a:defRPr>
            </a:lvl3pPr>
            <a:lvl4pPr algn="l">
              <a:lnSpc>
                <a:spcPct val="80000"/>
              </a:lnSpc>
              <a:defRPr sz="8500" b="1" spc="-170">
                <a:solidFill>
                  <a:srgbClr val="000000"/>
                </a:solidFill>
              </a:defRPr>
            </a:lvl4pPr>
            <a:lvl5pPr algn="l">
              <a:lnSpc>
                <a:spcPct val="80000"/>
              </a:lnSpc>
              <a:defRPr sz="8500" b="1" spc="-170">
                <a:solidFill>
                  <a:srgbClr val="000000"/>
                </a:solidFill>
              </a:defRPr>
            </a:lvl5pPr>
            <a:lvl6pPr algn="l">
              <a:lnSpc>
                <a:spcPct val="80000"/>
              </a:lnSpc>
              <a:defRPr sz="8500" b="1" spc="-170">
                <a:solidFill>
                  <a:srgbClr val="000000"/>
                </a:solidFill>
              </a:defRPr>
            </a:lvl6pPr>
            <a:lvl7pPr algn="l">
              <a:lnSpc>
                <a:spcPct val="80000"/>
              </a:lnSpc>
              <a:defRPr sz="8500" b="1" spc="-170">
                <a:solidFill>
                  <a:srgbClr val="000000"/>
                </a:solidFill>
              </a:defRPr>
            </a:lvl7pPr>
            <a:lvl8pPr algn="l">
              <a:lnSpc>
                <a:spcPct val="80000"/>
              </a:lnSpc>
              <a:defRPr sz="8500" b="1" spc="-170">
                <a:solidFill>
                  <a:srgbClr val="000000"/>
                </a:solidFill>
              </a:defRPr>
            </a:lvl8pPr>
            <a:lvl9pPr algn="l">
              <a:lnSpc>
                <a:spcPct val="80000"/>
              </a:lnSpc>
              <a:defRPr sz="8500" b="1" spc="-170">
                <a:solidFill>
                  <a:srgbClr val="000000"/>
                </a:solidFill>
              </a:defRPr>
            </a:lvl9pPr>
          </a:lstStyle>
          <a:p>
            <a:r>
              <a:rPr lang="en-US"/>
              <a:t>iMCD</a:t>
            </a:r>
            <a:r>
              <a:rPr lang="en-US" dirty="0"/>
              <a:t> is a chronic disease that progresses in the absence of an appropriate </a:t>
            </a:r>
            <a:r>
              <a:rPr lang="en-US"/>
              <a:t>management strategy</a:t>
            </a:r>
            <a:endParaRPr lang="en-US" dirty="0"/>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8083385"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 </a:t>
            </a:r>
            <a:r>
              <a:rPr lang="en-US" sz="2000" b="1" dirty="0"/>
              <a:t>US</a:t>
            </a:r>
            <a:r>
              <a:rPr lang="en-US" sz="2000" dirty="0"/>
              <a:t>, United States.</a:t>
            </a:r>
          </a:p>
          <a:p>
            <a:r>
              <a:rPr lang="en-GB" sz="2000" b="1" dirty="0"/>
              <a:t>References: </a:t>
            </a:r>
            <a:r>
              <a:rPr lang="en-US" sz="2000" b="1" dirty="0"/>
              <a:t>1</a:t>
            </a:r>
            <a:r>
              <a:rPr lang="en-US" sz="2000" dirty="0"/>
              <a:t>. van Rhee F, </a:t>
            </a:r>
            <a:r>
              <a:rPr lang="en-US" sz="2000" i="1" dirty="0"/>
              <a:t>et al. Blood</a:t>
            </a:r>
            <a:r>
              <a:rPr lang="en-US" sz="2000" dirty="0"/>
              <a:t>. 2018; 132: 2115–25.</a:t>
            </a:r>
            <a:r>
              <a:rPr lang="en-US" sz="2000" b="1" dirty="0"/>
              <a:t> 2</a:t>
            </a:r>
            <a:r>
              <a:rPr lang="en-US" sz="2000" dirty="0"/>
              <a:t>. </a:t>
            </a:r>
            <a:r>
              <a:rPr lang="en-US" sz="2000" dirty="0" err="1"/>
              <a:t>Fajgenbaum</a:t>
            </a:r>
            <a:r>
              <a:rPr lang="en-US" sz="2000" dirty="0"/>
              <a:t> DC. </a:t>
            </a:r>
            <a:r>
              <a:rPr lang="en-US" sz="2000" i="1" dirty="0"/>
              <a:t>Blood</a:t>
            </a:r>
            <a:r>
              <a:rPr lang="en-US" sz="2000" dirty="0"/>
              <a:t>. 2018; 132: 2323–30. </a:t>
            </a:r>
            <a:r>
              <a:rPr lang="en-US" sz="2000" b="1" dirty="0"/>
              <a:t>3</a:t>
            </a:r>
            <a:r>
              <a:rPr lang="en-US" sz="2000" dirty="0"/>
              <a:t>. Yu L, </a:t>
            </a:r>
            <a:r>
              <a:rPr lang="en-US" sz="2000" i="1" dirty="0"/>
              <a:t>et al. Blood</a:t>
            </a:r>
            <a:r>
              <a:rPr lang="en-US" sz="2000" dirty="0"/>
              <a:t>. 2017; 129: 1658–68.</a:t>
            </a:r>
            <a:endParaRPr lang="en-GB" sz="2000" dirty="0"/>
          </a:p>
        </p:txBody>
      </p:sp>
      <p:sp>
        <p:nvSpPr>
          <p:cNvPr id="9" name="Rounded Rectangle">
            <a:extLst>
              <a:ext uri="{FF2B5EF4-FFF2-40B4-BE49-F238E27FC236}">
                <a16:creationId xmlns:a16="http://schemas.microsoft.com/office/drawing/2014/main" id="{343508A7-7821-84F5-2566-B0B6EB0ACEB8}"/>
              </a:ext>
            </a:extLst>
          </p:cNvPr>
          <p:cNvSpPr/>
          <p:nvPr/>
        </p:nvSpPr>
        <p:spPr>
          <a:xfrm>
            <a:off x="1717104" y="837258"/>
            <a:ext cx="4898849"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 name="TextBox 6">
            <a:extLst>
              <a:ext uri="{FF2B5EF4-FFF2-40B4-BE49-F238E27FC236}">
                <a16:creationId xmlns:a16="http://schemas.microsoft.com/office/drawing/2014/main" id="{26DCD66B-9D4E-618C-6BD3-E1E5A91C9C71}"/>
              </a:ext>
            </a:extLst>
          </p:cNvPr>
          <p:cNvSpPr txBox="1"/>
          <p:nvPr/>
        </p:nvSpPr>
        <p:spPr>
          <a:xfrm>
            <a:off x="1686052" y="4974427"/>
            <a:ext cx="10972113"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Idiopathic Multicentric Castleman Disease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is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chronic disease that progresses in the absence of treatment and can lead to severe symptoms such as organ dysfunction and death</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1–3</a:t>
            </a:r>
          </a:p>
        </p:txBody>
      </p:sp>
      <p:sp>
        <p:nvSpPr>
          <p:cNvPr id="10" name="Author and Date">
            <a:extLst>
              <a:ext uri="{FF2B5EF4-FFF2-40B4-BE49-F238E27FC236}">
                <a16:creationId xmlns:a16="http://schemas.microsoft.com/office/drawing/2014/main" id="{D0C16077-2B95-8EDD-7B1B-42CA335FBA98}"/>
              </a:ext>
            </a:extLst>
          </p:cNvPr>
          <p:cNvSpPr txBox="1">
            <a:spLocks/>
          </p:cNvSpPr>
          <p:nvPr/>
        </p:nvSpPr>
        <p:spPr>
          <a:xfrm>
            <a:off x="1741388" y="902180"/>
            <a:ext cx="4820777" cy="496314"/>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04 Importance of timely management</a:t>
            </a:r>
          </a:p>
        </p:txBody>
      </p:sp>
      <p:grpSp>
        <p:nvGrpSpPr>
          <p:cNvPr id="2" name="Group 1">
            <a:extLst>
              <a:ext uri="{FF2B5EF4-FFF2-40B4-BE49-F238E27FC236}">
                <a16:creationId xmlns:a16="http://schemas.microsoft.com/office/drawing/2014/main" id="{8ED91AD0-BB86-6AF1-3DED-6D86143C3177}"/>
              </a:ext>
            </a:extLst>
          </p:cNvPr>
          <p:cNvGrpSpPr/>
          <p:nvPr/>
        </p:nvGrpSpPr>
        <p:grpSpPr>
          <a:xfrm>
            <a:off x="14637525" y="2717801"/>
            <a:ext cx="7401065" cy="7080729"/>
            <a:chOff x="14538265" y="2369974"/>
            <a:chExt cx="8081991" cy="7732183"/>
          </a:xfrm>
        </p:grpSpPr>
        <p:grpSp>
          <p:nvGrpSpPr>
            <p:cNvPr id="3" name="Group 2">
              <a:extLst>
                <a:ext uri="{FF2B5EF4-FFF2-40B4-BE49-F238E27FC236}">
                  <a16:creationId xmlns:a16="http://schemas.microsoft.com/office/drawing/2014/main" id="{F61CCB4F-D4BC-4FB8-E7E4-AA358B318F6D}"/>
                </a:ext>
              </a:extLst>
            </p:cNvPr>
            <p:cNvGrpSpPr/>
            <p:nvPr/>
          </p:nvGrpSpPr>
          <p:grpSpPr>
            <a:xfrm>
              <a:off x="14538265" y="2369974"/>
              <a:ext cx="8081991" cy="7732183"/>
              <a:chOff x="14538265" y="2369974"/>
              <a:chExt cx="8081991" cy="7732183"/>
            </a:xfrm>
          </p:grpSpPr>
          <p:sp>
            <p:nvSpPr>
              <p:cNvPr id="5" name="Oval 4">
                <a:extLst>
                  <a:ext uri="{FF2B5EF4-FFF2-40B4-BE49-F238E27FC236}">
                    <a16:creationId xmlns:a16="http://schemas.microsoft.com/office/drawing/2014/main" id="{CA0497D0-51E9-E730-2EDA-72E907A6C27C}"/>
                  </a:ext>
                </a:extLst>
              </p:cNvPr>
              <p:cNvSpPr/>
              <p:nvPr/>
            </p:nvSpPr>
            <p:spPr>
              <a:xfrm>
                <a:off x="14538265" y="5220319"/>
                <a:ext cx="5220572" cy="4881838"/>
              </a:xfrm>
              <a:prstGeom prst="ellipse">
                <a:avLst/>
              </a:prstGeom>
              <a:solidFill>
                <a:srgbClr val="11688B">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Oval 5">
                <a:extLst>
                  <a:ext uri="{FF2B5EF4-FFF2-40B4-BE49-F238E27FC236}">
                    <a16:creationId xmlns:a16="http://schemas.microsoft.com/office/drawing/2014/main" id="{A1C71355-D3C5-2216-B5FF-51F2985048D3}"/>
                  </a:ext>
                </a:extLst>
              </p:cNvPr>
              <p:cNvSpPr/>
              <p:nvPr/>
            </p:nvSpPr>
            <p:spPr>
              <a:xfrm>
                <a:off x="15956794" y="2369974"/>
                <a:ext cx="5220571" cy="5209498"/>
              </a:xfrm>
              <a:prstGeom prst="ellipse">
                <a:avLst/>
              </a:prstGeom>
              <a:solidFill>
                <a:srgbClr val="F28A04">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34EDB22D-6CF1-E86E-FF1A-5D46F5C6E0CB}"/>
                  </a:ext>
                </a:extLst>
              </p:cNvPr>
              <p:cNvSpPr/>
              <p:nvPr/>
            </p:nvSpPr>
            <p:spPr>
              <a:xfrm>
                <a:off x="17399684" y="5220319"/>
                <a:ext cx="5220572" cy="4881838"/>
              </a:xfrm>
              <a:prstGeom prst="ellipse">
                <a:avLst/>
              </a:prstGeom>
              <a:solidFill>
                <a:schemeClr val="accent3">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4" name="Rectangle 3">
              <a:extLst>
                <a:ext uri="{FF2B5EF4-FFF2-40B4-BE49-F238E27FC236}">
                  <a16:creationId xmlns:a16="http://schemas.microsoft.com/office/drawing/2014/main" id="{931706F1-1CEF-C7A7-112A-C7F1BADB4A66}"/>
                </a:ext>
              </a:extLst>
            </p:cNvPr>
            <p:cNvSpPr/>
            <p:nvPr/>
          </p:nvSpPr>
          <p:spPr>
            <a:xfrm>
              <a:off x="17682138" y="6555551"/>
              <a:ext cx="1740982" cy="646331"/>
            </a:xfrm>
            <a:prstGeom prst="rect">
              <a:avLst/>
            </a:prstGeom>
          </p:spPr>
          <p:txBody>
            <a:bodyPr wrap="square">
              <a:spAutoFit/>
            </a:bodyPr>
            <a:lstStyle/>
            <a:p>
              <a:r>
                <a:rPr lang="en-US" sz="3200" b="1" dirty="0">
                  <a:solidFill>
                    <a:schemeClr val="bg1"/>
                  </a:solidFill>
                </a:rPr>
                <a:t>iMCD</a:t>
              </a:r>
            </a:p>
          </p:txBody>
        </p:sp>
      </p:grpSp>
      <p:sp>
        <p:nvSpPr>
          <p:cNvPr id="41" name="Rectangle 40">
            <a:extLst>
              <a:ext uri="{FF2B5EF4-FFF2-40B4-BE49-F238E27FC236}">
                <a16:creationId xmlns:a16="http://schemas.microsoft.com/office/drawing/2014/main" id="{576BB45F-3EE0-BA6C-87AB-C35844776B99}"/>
              </a:ext>
            </a:extLst>
          </p:cNvPr>
          <p:cNvSpPr/>
          <p:nvPr/>
        </p:nvSpPr>
        <p:spPr>
          <a:xfrm>
            <a:off x="17178982" y="4052709"/>
            <a:ext cx="2374530" cy="1077218"/>
          </a:xfrm>
          <a:prstGeom prst="rect">
            <a:avLst/>
          </a:prstGeom>
        </p:spPr>
        <p:txBody>
          <a:bodyPr wrap="square">
            <a:spAutoFit/>
          </a:bodyPr>
          <a:lstStyle/>
          <a:p>
            <a:r>
              <a:rPr lang="en-US" sz="3400" dirty="0">
                <a:solidFill>
                  <a:schemeClr val="bg1"/>
                </a:solidFill>
              </a:rPr>
              <a:t>Potentially</a:t>
            </a:r>
          </a:p>
          <a:p>
            <a:r>
              <a:rPr lang="en-US" sz="3400" dirty="0">
                <a:solidFill>
                  <a:schemeClr val="bg1"/>
                </a:solidFill>
              </a:rPr>
              <a:t>severe</a:t>
            </a:r>
          </a:p>
        </p:txBody>
      </p:sp>
      <p:sp>
        <p:nvSpPr>
          <p:cNvPr id="42" name="Rectangle 41">
            <a:extLst>
              <a:ext uri="{FF2B5EF4-FFF2-40B4-BE49-F238E27FC236}">
                <a16:creationId xmlns:a16="http://schemas.microsoft.com/office/drawing/2014/main" id="{E43665D1-6EEB-4058-CFB9-D79A41C33048}"/>
              </a:ext>
            </a:extLst>
          </p:cNvPr>
          <p:cNvSpPr/>
          <p:nvPr/>
        </p:nvSpPr>
        <p:spPr>
          <a:xfrm>
            <a:off x="15208805" y="7503018"/>
            <a:ext cx="2374530" cy="615553"/>
          </a:xfrm>
          <a:prstGeom prst="rect">
            <a:avLst/>
          </a:prstGeom>
        </p:spPr>
        <p:txBody>
          <a:bodyPr wrap="square">
            <a:spAutoFit/>
          </a:bodyPr>
          <a:lstStyle/>
          <a:p>
            <a:r>
              <a:rPr lang="en-US" sz="3400" dirty="0">
                <a:solidFill>
                  <a:schemeClr val="bg1"/>
                </a:solidFill>
              </a:rPr>
              <a:t>Chronic</a:t>
            </a:r>
          </a:p>
        </p:txBody>
      </p:sp>
      <p:sp>
        <p:nvSpPr>
          <p:cNvPr id="43" name="Rectangle 42">
            <a:extLst>
              <a:ext uri="{FF2B5EF4-FFF2-40B4-BE49-F238E27FC236}">
                <a16:creationId xmlns:a16="http://schemas.microsoft.com/office/drawing/2014/main" id="{C4D3D67D-D262-F972-FBE6-6171403FE4D7}"/>
              </a:ext>
            </a:extLst>
          </p:cNvPr>
          <p:cNvSpPr/>
          <p:nvPr/>
        </p:nvSpPr>
        <p:spPr>
          <a:xfrm>
            <a:off x="19351450" y="7503018"/>
            <a:ext cx="2741889" cy="615553"/>
          </a:xfrm>
          <a:prstGeom prst="rect">
            <a:avLst/>
          </a:prstGeom>
        </p:spPr>
        <p:txBody>
          <a:bodyPr wrap="square">
            <a:spAutoFit/>
          </a:bodyPr>
          <a:lstStyle/>
          <a:p>
            <a:r>
              <a:rPr lang="en-US" sz="3400" dirty="0">
                <a:solidFill>
                  <a:schemeClr val="bg1"/>
                </a:solidFill>
              </a:rPr>
              <a:t>Progressive</a:t>
            </a:r>
          </a:p>
        </p:txBody>
      </p:sp>
      <p:sp>
        <p:nvSpPr>
          <p:cNvPr id="14" name="Rounded Rectangle 13">
            <a:extLst>
              <a:ext uri="{FF2B5EF4-FFF2-40B4-BE49-F238E27FC236}">
                <a16:creationId xmlns:a16="http://schemas.microsoft.com/office/drawing/2014/main" id="{19E02C05-8C13-6926-BDA0-0608E2F2D057}"/>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5" name="Graphic 14" descr="Hamburger Menu Icon with solid fill">
            <a:hlinkClick r:id="rId3" action="ppaction://hlinksldjump"/>
            <a:extLst>
              <a:ext uri="{FF2B5EF4-FFF2-40B4-BE49-F238E27FC236}">
                <a16:creationId xmlns:a16="http://schemas.microsoft.com/office/drawing/2014/main" id="{CC8D368E-A798-57A5-C43B-4161E7A9783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6132543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5CE6-F90E-F776-C0CA-90523870DEFF}"/>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AC5C5A14-D3E7-6314-804C-98CC28F30103}"/>
              </a:ext>
            </a:extLst>
          </p:cNvPr>
          <p:cNvSpPr>
            <a:spLocks noGrp="1"/>
          </p:cNvSpPr>
          <p:nvPr>
            <p:ph type="body" sz="quarter" idx="22"/>
          </p:nvPr>
        </p:nvSpPr>
        <p:spPr/>
        <p:txBody>
          <a:bodyPr/>
          <a:lstStyle/>
          <a:p>
            <a:r>
              <a:rPr lang="en-US" dirty="0"/>
              <a:t>05</a:t>
            </a:r>
          </a:p>
        </p:txBody>
      </p:sp>
    </p:spTree>
    <p:extLst>
      <p:ext uri="{BB962C8B-B14F-4D97-AF65-F5344CB8AC3E}">
        <p14:creationId xmlns:p14="http://schemas.microsoft.com/office/powerpoint/2010/main" val="21311262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2C957C-0569-D771-C9F7-EC85CE8E16E8}"/>
              </a:ext>
            </a:extLst>
          </p:cNvPr>
          <p:cNvSpPr txBox="1"/>
          <p:nvPr/>
        </p:nvSpPr>
        <p:spPr>
          <a:xfrm>
            <a:off x="17500604" y="5698463"/>
            <a:ext cx="49353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bg1"/>
                </a:solidFill>
                <a:effectLst/>
                <a:uFillTx/>
                <a:latin typeface="+mn-lt"/>
                <a:ea typeface="+mn-ea"/>
                <a:cs typeface="+mn-cs"/>
                <a:sym typeface="Helvetica Neue"/>
              </a:rPr>
              <a:t>KOL photo</a:t>
            </a:r>
          </a:p>
        </p:txBody>
      </p:sp>
      <p:sp>
        <p:nvSpPr>
          <p:cNvPr id="8" name="Rounded Rectangle 7">
            <a:extLst>
              <a:ext uri="{FF2B5EF4-FFF2-40B4-BE49-F238E27FC236}">
                <a16:creationId xmlns:a16="http://schemas.microsoft.com/office/drawing/2014/main" id="{929EC70B-57E3-2175-8596-83AB1C7AFC5E}"/>
              </a:ext>
            </a:extLst>
          </p:cNvPr>
          <p:cNvSpPr/>
          <p:nvPr/>
        </p:nvSpPr>
        <p:spPr>
          <a:xfrm>
            <a:off x="1703507" y="4370601"/>
            <a:ext cx="9048631" cy="7200000"/>
          </a:xfrm>
          <a:prstGeom prst="roundRect">
            <a:avLst>
              <a:gd name="adj" fmla="val 2138"/>
            </a:avLst>
          </a:prstGeom>
          <a:solidFill>
            <a:srgbClr val="126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B3D58CDD-AB48-1C3C-709C-E807E76E286F}"/>
              </a:ext>
            </a:extLst>
          </p:cNvPr>
          <p:cNvSpPr txBox="1"/>
          <p:nvPr/>
        </p:nvSpPr>
        <p:spPr>
          <a:xfrm>
            <a:off x="1872331" y="4649045"/>
            <a:ext cx="8656332"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rPr>
              <a:t>CD refers to a heterogenous group of disorders that share histopathological features of the lymph nodes</a:t>
            </a:r>
            <a:r>
              <a:rPr lang="en-US" sz="3200" baseline="30000" dirty="0">
                <a:solidFill>
                  <a:schemeClr val="bg1"/>
                </a:solidFill>
              </a:rPr>
              <a:t>1</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baseline="0" dirty="0">
                <a:ln>
                  <a:noFill/>
                </a:ln>
                <a:solidFill>
                  <a:schemeClr val="bg1"/>
                </a:solidFill>
                <a:effectLst/>
                <a:uFillTx/>
                <a:latin typeface="+mn-lt"/>
                <a:ea typeface="+mn-ea"/>
                <a:cs typeface="+mn-cs"/>
                <a:sym typeface="Helvetica Neue"/>
              </a:rPr>
              <a:t>iMCD is a rare and severe disease with a poorer prognosis than many cancers</a:t>
            </a:r>
            <a:r>
              <a:rPr kumimoji="0" lang="en-US" sz="3200" i="0" u="none" strike="noStrike" cap="none" spc="0" normalizeH="0" baseline="30000" dirty="0">
                <a:ln>
                  <a:noFill/>
                </a:ln>
                <a:solidFill>
                  <a:schemeClr val="bg1"/>
                </a:solidFill>
                <a:effectLst/>
                <a:uFillTx/>
                <a:latin typeface="+mn-lt"/>
                <a:ea typeface="+mn-ea"/>
                <a:cs typeface="+mn-cs"/>
                <a:sym typeface="Helvetica Neue"/>
              </a:rPr>
              <a:t>2</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baseline="0" dirty="0">
                <a:ln>
                  <a:noFill/>
                </a:ln>
                <a:solidFill>
                  <a:schemeClr val="bg1"/>
                </a:solidFill>
                <a:effectLst/>
                <a:uFillTx/>
                <a:latin typeface="+mn-lt"/>
                <a:ea typeface="+mn-ea"/>
                <a:cs typeface="+mn-cs"/>
                <a:sym typeface="Helvetica Neue"/>
              </a:rPr>
              <a:t>Patients with </a:t>
            </a:r>
            <a:r>
              <a:rPr kumimoji="0" lang="en-US" sz="3200" i="0" u="none" strike="noStrike" cap="none" spc="0" normalizeH="0" baseline="0" dirty="0" err="1">
                <a:ln>
                  <a:noFill/>
                </a:ln>
                <a:solidFill>
                  <a:schemeClr val="bg1"/>
                </a:solidFill>
                <a:effectLst/>
                <a:uFillTx/>
                <a:latin typeface="+mn-lt"/>
                <a:ea typeface="+mn-ea"/>
                <a:cs typeface="+mn-cs"/>
                <a:sym typeface="Helvetica Neue"/>
              </a:rPr>
              <a:t>iMCD</a:t>
            </a:r>
            <a:r>
              <a:rPr kumimoji="0" lang="en-US" sz="3200" i="0" u="none" strike="noStrike" cap="none" spc="0" normalizeH="0" baseline="0" dirty="0">
                <a:ln>
                  <a:noFill/>
                </a:ln>
                <a:solidFill>
                  <a:schemeClr val="bg1"/>
                </a:solidFill>
                <a:effectLst/>
                <a:uFillTx/>
                <a:latin typeface="+mn-lt"/>
                <a:ea typeface="+mn-ea"/>
                <a:cs typeface="+mn-cs"/>
                <a:sym typeface="Helvetica Neue"/>
              </a:rPr>
              <a:t> are difficult to identify</a:t>
            </a:r>
            <a:r>
              <a:rPr kumimoji="0" lang="en-US" sz="3200" i="0" u="none" strike="noStrike" cap="none" spc="0" normalizeH="0" baseline="30000" dirty="0">
                <a:ln>
                  <a:noFill/>
                </a:ln>
                <a:solidFill>
                  <a:schemeClr val="bg1"/>
                </a:solidFill>
                <a:effectLst/>
                <a:uFillTx/>
                <a:latin typeface="+mn-lt"/>
                <a:ea typeface="+mn-ea"/>
                <a:cs typeface="+mn-cs"/>
                <a:sym typeface="Helvetica Neue"/>
              </a:rPr>
              <a:t>2,3</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baseline="0" dirty="0">
                <a:ln>
                  <a:noFill/>
                </a:ln>
                <a:solidFill>
                  <a:schemeClr val="bg1"/>
                </a:solidFill>
                <a:effectLst/>
                <a:uFillTx/>
                <a:latin typeface="+mn-lt"/>
                <a:ea typeface="+mn-ea"/>
                <a:cs typeface="+mn-cs"/>
                <a:sym typeface="Helvetica Neue"/>
              </a:rPr>
              <a:t>iMCD is a severe and progressive disease which should be treated at the point </a:t>
            </a:r>
            <a:br>
              <a:rPr kumimoji="0" lang="en-US" sz="3200" i="0" u="none" strike="noStrike" cap="none" spc="0" normalizeH="0" baseline="0" dirty="0">
                <a:ln>
                  <a:noFill/>
                </a:ln>
                <a:solidFill>
                  <a:schemeClr val="bg1"/>
                </a:solidFill>
                <a:effectLst/>
                <a:uFillTx/>
                <a:latin typeface="+mn-lt"/>
                <a:ea typeface="+mn-ea"/>
                <a:cs typeface="+mn-cs"/>
                <a:sym typeface="Helvetica Neue"/>
              </a:rPr>
            </a:br>
            <a:r>
              <a:rPr kumimoji="0" lang="en-US" sz="3200" i="0" u="none" strike="noStrike" cap="none" spc="0" normalizeH="0" baseline="0" dirty="0">
                <a:ln>
                  <a:noFill/>
                </a:ln>
                <a:solidFill>
                  <a:schemeClr val="bg1"/>
                </a:solidFill>
                <a:effectLst/>
                <a:uFillTx/>
                <a:latin typeface="+mn-lt"/>
                <a:ea typeface="+mn-ea"/>
                <a:cs typeface="+mn-cs"/>
                <a:sym typeface="Helvetica Neue"/>
              </a:rPr>
              <a:t>of diagnosis</a:t>
            </a:r>
            <a:r>
              <a:rPr kumimoji="0" lang="en-US" sz="3200" i="0" u="none" strike="noStrike" cap="none" spc="0" normalizeH="0" baseline="30000" dirty="0">
                <a:ln>
                  <a:noFill/>
                </a:ln>
                <a:solidFill>
                  <a:schemeClr val="bg1"/>
                </a:solidFill>
                <a:effectLst/>
                <a:uFillTx/>
                <a:latin typeface="+mn-lt"/>
                <a:ea typeface="+mn-ea"/>
                <a:cs typeface="+mn-cs"/>
                <a:sym typeface="Helvetica Neue"/>
              </a:rPr>
              <a:t>1-5</a:t>
            </a:r>
          </a:p>
        </p:txBody>
      </p:sp>
      <p:sp>
        <p:nvSpPr>
          <p:cNvPr id="5" name="Rounded Rectangle 4">
            <a:extLst>
              <a:ext uri="{FF2B5EF4-FFF2-40B4-BE49-F238E27FC236}">
                <a16:creationId xmlns:a16="http://schemas.microsoft.com/office/drawing/2014/main" id="{8572D77B-43C8-25B6-05CF-4FE421272115}"/>
              </a:ext>
            </a:extLst>
          </p:cNvPr>
          <p:cNvSpPr/>
          <p:nvPr/>
        </p:nvSpPr>
        <p:spPr>
          <a:xfrm>
            <a:off x="1679575" y="1817800"/>
            <a:ext cx="9072282" cy="1800000"/>
          </a:xfrm>
          <a:prstGeom prst="roundRect">
            <a:avLst>
              <a:gd name="adj" fmla="val 1291"/>
            </a:avLst>
          </a:prstGeom>
          <a:solidFill>
            <a:schemeClr val="bg1"/>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hlinkClick r:id="rId2" action="ppaction://hlinksldjump"/>
            <a:extLst>
              <a:ext uri="{FF2B5EF4-FFF2-40B4-BE49-F238E27FC236}">
                <a16:creationId xmlns:a16="http://schemas.microsoft.com/office/drawing/2014/main" id="{0240BCA1-7924-DC52-C950-D7B536807641}"/>
              </a:ext>
            </a:extLst>
          </p:cNvPr>
          <p:cNvSpPr txBox="1"/>
          <p:nvPr/>
        </p:nvSpPr>
        <p:spPr>
          <a:xfrm>
            <a:off x="2074863" y="2358728"/>
            <a:ext cx="7615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01</a:t>
            </a:r>
            <a:endParaRPr kumimoji="0" lang="en-US" sz="4000" b="1" i="0" u="none" strike="noStrike" cap="none" spc="0" normalizeH="0" baseline="0" dirty="0">
              <a:ln>
                <a:noFill/>
              </a:ln>
              <a:solidFill>
                <a:srgbClr val="5E5E5E"/>
              </a:solidFill>
              <a:effectLst/>
              <a:uFillTx/>
              <a:latin typeface="+mn-lt"/>
              <a:ea typeface="+mn-ea"/>
              <a:cs typeface="+mn-cs"/>
              <a:sym typeface="Helvetica Neue"/>
            </a:endParaRPr>
          </a:p>
        </p:txBody>
      </p:sp>
      <p:sp>
        <p:nvSpPr>
          <p:cNvPr id="9" name="Author and Date">
            <a:extLst>
              <a:ext uri="{FF2B5EF4-FFF2-40B4-BE49-F238E27FC236}">
                <a16:creationId xmlns:a16="http://schemas.microsoft.com/office/drawing/2014/main" id="{CC863FBD-3B58-BEF0-9A71-362FD6F0D474}"/>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1800" b="1" dirty="0"/>
              <a:t>Abbreviations: CD,</a:t>
            </a:r>
            <a:r>
              <a:rPr lang="en-US" sz="1800" dirty="0"/>
              <a:t> Castleman Disease; </a:t>
            </a:r>
            <a:r>
              <a:rPr lang="en-US" sz="1800" b="1" dirty="0"/>
              <a:t>IL-6</a:t>
            </a:r>
            <a:r>
              <a:rPr lang="en-US" sz="1800" dirty="0"/>
              <a:t>, interleukin 6; </a:t>
            </a:r>
            <a:r>
              <a:rPr lang="en-US" sz="1800" b="1" dirty="0"/>
              <a:t>iMCD</a:t>
            </a:r>
            <a:r>
              <a:rPr lang="en-US" sz="1800" dirty="0"/>
              <a:t>, idiopathic Multicentric Castleman Disease; </a:t>
            </a:r>
            <a:r>
              <a:rPr lang="en-US" sz="1800" b="1" dirty="0"/>
              <a:t>mTOR</a:t>
            </a:r>
            <a:r>
              <a:rPr lang="en-US" sz="1800" dirty="0"/>
              <a:t>, mammalian target of rapamycin.</a:t>
            </a:r>
            <a:endParaRPr lang="en-US" sz="1800" b="1" dirty="0"/>
          </a:p>
          <a:p>
            <a:r>
              <a:rPr lang="en-US" sz="1800" b="1" dirty="0"/>
              <a:t>References: 1. </a:t>
            </a:r>
            <a:r>
              <a:rPr lang="en-US" sz="1800" dirty="0" err="1"/>
              <a:t>Fajgenbaum</a:t>
            </a:r>
            <a:r>
              <a:rPr lang="en-US" sz="1800" dirty="0"/>
              <a:t> DC, </a:t>
            </a:r>
            <a:r>
              <a:rPr lang="en-US" sz="1800" i="1" dirty="0"/>
              <a:t>et al. Blood. </a:t>
            </a:r>
            <a:r>
              <a:rPr lang="en-US" sz="1800" dirty="0"/>
              <a:t>2017; 129: 1646–57. </a:t>
            </a:r>
            <a:r>
              <a:rPr lang="en-US" sz="1800" b="1" dirty="0"/>
              <a:t>2. </a:t>
            </a:r>
            <a:r>
              <a:rPr lang="en-US" sz="1800" dirty="0" err="1"/>
              <a:t>Sitenga</a:t>
            </a:r>
            <a:r>
              <a:rPr lang="en-US" sz="1800" dirty="0"/>
              <a:t> J, </a:t>
            </a:r>
            <a:r>
              <a:rPr lang="en-US" sz="1800" i="1" dirty="0"/>
              <a:t>et al. Patient </a:t>
            </a:r>
            <a:r>
              <a:rPr lang="en-US" sz="1800" i="1" dirty="0" err="1"/>
              <a:t>Relat</a:t>
            </a:r>
            <a:r>
              <a:rPr lang="en-US" sz="1800" i="1" dirty="0"/>
              <a:t> Outcome Meas. </a:t>
            </a:r>
            <a:r>
              <a:rPr lang="en-US" sz="1800" dirty="0"/>
              <a:t>2018; 9: 35–41. </a:t>
            </a:r>
            <a:r>
              <a:rPr lang="en-US" sz="1800" b="1" dirty="0"/>
              <a:t>3. </a:t>
            </a:r>
            <a:r>
              <a:rPr lang="en-US" sz="1800" dirty="0"/>
              <a:t>Mukherjee S, </a:t>
            </a:r>
            <a:r>
              <a:rPr lang="en-US" sz="1800" i="1" dirty="0"/>
              <a:t>et al. Leukemia. </a:t>
            </a:r>
            <a:br>
              <a:rPr lang="en-US" sz="1800" i="1" dirty="0"/>
            </a:br>
            <a:r>
              <a:rPr lang="en-US" sz="1800" dirty="0"/>
              <a:t>2022; 36: 2539–43..</a:t>
            </a:r>
            <a:r>
              <a:rPr lang="en-US" sz="1800" b="1" dirty="0"/>
              <a:t> 4. </a:t>
            </a:r>
            <a:r>
              <a:rPr lang="en-US" sz="1800" dirty="0"/>
              <a:t>van Rhee F, </a:t>
            </a:r>
            <a:r>
              <a:rPr lang="en-US" sz="1800" i="1" dirty="0"/>
              <a:t>et al. Blood. </a:t>
            </a:r>
            <a:r>
              <a:rPr lang="en-US" sz="1800" dirty="0"/>
              <a:t>2018; 132: 2115–25.</a:t>
            </a:r>
            <a:r>
              <a:rPr lang="en-US" sz="1800" b="1" dirty="0"/>
              <a:t> 5. </a:t>
            </a:r>
            <a:r>
              <a:rPr lang="en-US" sz="1800" dirty="0"/>
              <a:t>Lang E, and van Rhee F. </a:t>
            </a:r>
            <a:r>
              <a:rPr lang="en-US" sz="1800" i="1" dirty="0"/>
              <a:t>Blood Rev.</a:t>
            </a:r>
            <a:r>
              <a:rPr lang="en-US" sz="1800" dirty="0"/>
              <a:t> 2024; 64: 101161. </a:t>
            </a:r>
            <a:r>
              <a:rPr lang="en-US" sz="1800" b="1" dirty="0"/>
              <a:t>6.</a:t>
            </a:r>
            <a:r>
              <a:rPr lang="en-US" sz="1800" dirty="0"/>
              <a:t> Fajgenbaum D. </a:t>
            </a:r>
            <a:r>
              <a:rPr lang="en-US" sz="1800" i="1" dirty="0"/>
              <a:t>Blood. </a:t>
            </a:r>
            <a:r>
              <a:rPr lang="en-US" sz="1800" dirty="0"/>
              <a:t>2018; 132: </a:t>
            </a:r>
            <a:br>
              <a:rPr lang="en-US" sz="1800" dirty="0"/>
            </a:br>
            <a:r>
              <a:rPr lang="en-US" sz="1800" dirty="0"/>
              <a:t>2323–30. </a:t>
            </a:r>
            <a:r>
              <a:rPr lang="en-US" sz="1800" b="1" dirty="0"/>
              <a:t>7.</a:t>
            </a:r>
            <a:r>
              <a:rPr lang="en-US" sz="1800" dirty="0"/>
              <a:t> van Rhee F, </a:t>
            </a:r>
            <a:r>
              <a:rPr lang="en-US" sz="1800" i="1" dirty="0"/>
              <a:t>et al. Clinical Advances in </a:t>
            </a:r>
            <a:r>
              <a:rPr lang="en-US" sz="1800" i="1" dirty="0" err="1"/>
              <a:t>Haematology</a:t>
            </a:r>
            <a:r>
              <a:rPr lang="en-US" sz="1800" i="1" dirty="0"/>
              <a:t> &amp; Oncology</a:t>
            </a:r>
            <a:r>
              <a:rPr lang="en-US" sz="1800" dirty="0"/>
              <a:t>. 2010; 8: 486–98. </a:t>
            </a:r>
            <a:r>
              <a:rPr lang="en-US" sz="1800" b="1" dirty="0"/>
              <a:t>8.</a:t>
            </a:r>
            <a:r>
              <a:rPr lang="en-US" sz="1800" dirty="0"/>
              <a:t> </a:t>
            </a:r>
            <a:r>
              <a:rPr lang="en-US" sz="1800" dirty="0" err="1"/>
              <a:t>Dispenzieri</a:t>
            </a:r>
            <a:r>
              <a:rPr lang="en-US" sz="1800" dirty="0"/>
              <a:t> A and Fajgenbaum DC</a:t>
            </a:r>
            <a:r>
              <a:rPr lang="en-US" sz="1800" i="1" dirty="0"/>
              <a:t>. Blood. </a:t>
            </a:r>
            <a:r>
              <a:rPr lang="en-US" sz="1800" dirty="0"/>
              <a:t>2020; 135: 1353–64.  </a:t>
            </a:r>
          </a:p>
        </p:txBody>
      </p:sp>
      <p:sp>
        <p:nvSpPr>
          <p:cNvPr id="18" name="Rounded Rectangle 17">
            <a:extLst>
              <a:ext uri="{FF2B5EF4-FFF2-40B4-BE49-F238E27FC236}">
                <a16:creationId xmlns:a16="http://schemas.microsoft.com/office/drawing/2014/main" id="{8029BD4C-F8AD-047C-670C-B1E56E27050F}"/>
              </a:ext>
            </a:extLst>
          </p:cNvPr>
          <p:cNvSpPr/>
          <p:nvPr/>
        </p:nvSpPr>
        <p:spPr>
          <a:xfrm>
            <a:off x="12831191" y="4370601"/>
            <a:ext cx="9048631" cy="7200000"/>
          </a:xfrm>
          <a:prstGeom prst="roundRect">
            <a:avLst>
              <a:gd name="adj" fmla="val 2138"/>
            </a:avLst>
          </a:prstGeom>
          <a:solidFill>
            <a:srgbClr val="126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F6AD31ED-7ECD-3DD4-DE6D-E80CB1D02C46}"/>
              </a:ext>
            </a:extLst>
          </p:cNvPr>
          <p:cNvSpPr txBox="1"/>
          <p:nvPr/>
        </p:nvSpPr>
        <p:spPr>
          <a:xfrm>
            <a:off x="13000015" y="4655395"/>
            <a:ext cx="8656332"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 is driven by a cytokine storm with </a:t>
            </a:r>
            <a:br>
              <a:rPr kumimoji="0" lang="en-US" sz="3200" i="0" u="none" strike="noStrike" cap="none" spc="0" normalizeH="0" dirty="0">
                <a:ln>
                  <a:noFill/>
                </a:ln>
                <a:solidFill>
                  <a:schemeClr val="bg1"/>
                </a:solidFill>
                <a:effectLst/>
                <a:uFillTx/>
                <a:latin typeface="+mn-lt"/>
                <a:ea typeface="+mn-ea"/>
                <a:cs typeface="+mn-cs"/>
                <a:sym typeface="Helvetica Neue"/>
              </a:rPr>
            </a:br>
            <a:r>
              <a:rPr kumimoji="0" lang="en-US" sz="3200" i="0" u="none" strike="noStrike" cap="none" spc="0" normalizeH="0" dirty="0">
                <a:ln>
                  <a:noFill/>
                </a:ln>
                <a:solidFill>
                  <a:schemeClr val="bg1"/>
                </a:solidFill>
                <a:effectLst/>
                <a:uFillTx/>
                <a:latin typeface="+mn-lt"/>
                <a:ea typeface="+mn-ea"/>
                <a:cs typeface="+mn-cs"/>
                <a:sym typeface="Helvetica Neue"/>
              </a:rPr>
              <a:t>an unknown cause</a:t>
            </a:r>
            <a:r>
              <a:rPr lang="en-US" sz="3200" baseline="30000" dirty="0">
                <a:solidFill>
                  <a:schemeClr val="bg1"/>
                </a:solidFill>
              </a:rPr>
              <a:t>6</a:t>
            </a:r>
            <a:br>
              <a:rPr kumimoji="0" lang="en-US" sz="3200" i="0" u="none" strike="noStrike" cap="none" spc="0" normalizeH="0" baseline="30000" dirty="0">
                <a:ln>
                  <a:noFill/>
                </a:ln>
                <a:solidFill>
                  <a:schemeClr val="bg1"/>
                </a:solidFill>
                <a:effectLst/>
                <a:uFillTx/>
                <a:latin typeface="+mn-lt"/>
                <a:ea typeface="+mn-ea"/>
                <a:cs typeface="+mn-cs"/>
                <a:sym typeface="Helvetica Neue"/>
              </a:rPr>
            </a:b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Human IL-6 is a critical driver of iMCD in </a:t>
            </a:r>
            <a:br>
              <a:rPr kumimoji="0" lang="en-US" sz="3200" i="0" u="none" strike="noStrike" cap="none" spc="0" normalizeH="0" dirty="0">
                <a:ln>
                  <a:noFill/>
                </a:ln>
                <a:solidFill>
                  <a:schemeClr val="bg1"/>
                </a:solidFill>
                <a:effectLst/>
                <a:uFillTx/>
                <a:latin typeface="+mn-lt"/>
                <a:ea typeface="+mn-ea"/>
                <a:cs typeface="+mn-cs"/>
                <a:sym typeface="Helvetica Neue"/>
              </a:rPr>
            </a:br>
            <a:r>
              <a:rPr kumimoji="0" lang="en-US" sz="3200" i="0" u="none" strike="noStrike" cap="none" spc="0" normalizeH="0" dirty="0">
                <a:ln>
                  <a:noFill/>
                </a:ln>
                <a:solidFill>
                  <a:schemeClr val="bg1"/>
                </a:solidFill>
                <a:effectLst/>
                <a:uFillTx/>
                <a:latin typeface="+mn-lt"/>
                <a:ea typeface="+mn-ea"/>
                <a:cs typeface="+mn-cs"/>
                <a:sym typeface="Helvetica Neue"/>
              </a:rPr>
              <a:t>some patients</a:t>
            </a:r>
            <a:r>
              <a:rPr lang="en-US" sz="3200" baseline="30000" dirty="0">
                <a:solidFill>
                  <a:schemeClr val="bg1"/>
                </a:solidFill>
              </a:rPr>
              <a:t>4</a:t>
            </a:r>
            <a:r>
              <a:rPr kumimoji="0" lang="en-US" sz="3200" i="0" u="none" strike="noStrike" cap="none" spc="0" normalizeH="0" baseline="30000" dirty="0">
                <a:ln>
                  <a:noFill/>
                </a:ln>
                <a:solidFill>
                  <a:schemeClr val="bg1"/>
                </a:solidFill>
                <a:effectLst/>
                <a:uFillTx/>
                <a:latin typeface="+mn-lt"/>
                <a:ea typeface="+mn-ea"/>
                <a:cs typeface="+mn-cs"/>
                <a:sym typeface="Helvetica Neue"/>
              </a:rPr>
              <a:t>,7</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Activation of the mTOR signaling pathway </a:t>
            </a:r>
            <a:br>
              <a:rPr kumimoji="0" lang="en-US" sz="3200" i="0" u="none" strike="noStrike" cap="none" spc="0" normalizeH="0" dirty="0">
                <a:ln>
                  <a:noFill/>
                </a:ln>
                <a:solidFill>
                  <a:schemeClr val="bg1"/>
                </a:solidFill>
                <a:effectLst/>
                <a:uFillTx/>
                <a:latin typeface="+mn-lt"/>
                <a:ea typeface="+mn-ea"/>
                <a:cs typeface="+mn-cs"/>
                <a:sym typeface="Helvetica Neue"/>
              </a:rPr>
            </a:br>
            <a:r>
              <a:rPr kumimoji="0" lang="en-US" sz="3200" i="0" u="none" strike="noStrike" cap="none" spc="0" normalizeH="0" dirty="0">
                <a:ln>
                  <a:noFill/>
                </a:ln>
                <a:solidFill>
                  <a:schemeClr val="bg1"/>
                </a:solidFill>
                <a:effectLst/>
                <a:uFillTx/>
                <a:latin typeface="+mn-lt"/>
                <a:ea typeface="+mn-ea"/>
                <a:cs typeface="+mn-cs"/>
                <a:sym typeface="Helvetica Neue"/>
              </a:rPr>
              <a:t>has been identified in iMCD</a:t>
            </a:r>
            <a:r>
              <a:rPr lang="en-US" sz="3200" baseline="30000" dirty="0">
                <a:solidFill>
                  <a:schemeClr val="bg1"/>
                </a:solidFill>
              </a:rPr>
              <a:t>8</a:t>
            </a:r>
            <a:endParaRPr kumimoji="0" lang="en-US" sz="3200" i="0" u="none" strike="noStrike" cap="none" spc="0" normalizeH="0" baseline="30000" dirty="0">
              <a:ln>
                <a:noFill/>
              </a:ln>
              <a:solidFill>
                <a:schemeClr val="bg1"/>
              </a:solidFill>
              <a:effectLst/>
              <a:uFillTx/>
              <a:latin typeface="+mn-lt"/>
              <a:ea typeface="+mn-ea"/>
              <a:cs typeface="+mn-cs"/>
              <a:sym typeface="Helvetica Neue"/>
            </a:endParaRPr>
          </a:p>
        </p:txBody>
      </p:sp>
      <p:cxnSp>
        <p:nvCxnSpPr>
          <p:cNvPr id="12" name="Straight Connector 11">
            <a:extLst>
              <a:ext uri="{FF2B5EF4-FFF2-40B4-BE49-F238E27FC236}">
                <a16:creationId xmlns:a16="http://schemas.microsoft.com/office/drawing/2014/main" id="{6D7EBA72-39E3-5D3F-FE05-34AF27F2FFA3}"/>
              </a:ext>
            </a:extLst>
          </p:cNvPr>
          <p:cNvCxnSpPr>
            <a:cxnSpLocks/>
          </p:cNvCxnSpPr>
          <p:nvPr/>
        </p:nvCxnSpPr>
        <p:spPr>
          <a:xfrm>
            <a:off x="2983831" y="2053481"/>
            <a:ext cx="0" cy="1328638"/>
          </a:xfrm>
          <a:prstGeom prst="line">
            <a:avLst/>
          </a:prstGeom>
          <a:noFill/>
          <a:ln w="381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3" name="TextBox 12">
            <a:hlinkClick r:id="rId2" action="ppaction://hlinksldjump"/>
            <a:extLst>
              <a:ext uri="{FF2B5EF4-FFF2-40B4-BE49-F238E27FC236}">
                <a16:creationId xmlns:a16="http://schemas.microsoft.com/office/drawing/2014/main" id="{F243C1A5-0782-51B7-F5ED-9CB8EFFE2C8F}"/>
              </a:ext>
            </a:extLst>
          </p:cNvPr>
          <p:cNvSpPr txBox="1"/>
          <p:nvPr/>
        </p:nvSpPr>
        <p:spPr>
          <a:xfrm>
            <a:off x="3355057" y="2358728"/>
            <a:ext cx="393149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Background</a:t>
            </a:r>
            <a:r>
              <a:rPr kumimoji="0" lang="en-US" sz="4000" b="1" i="0" u="none" strike="noStrike" cap="none" spc="0" normalizeH="0" baseline="0" dirty="0">
                <a:ln>
                  <a:noFill/>
                </a:ln>
                <a:solidFill>
                  <a:srgbClr val="5E5E5E"/>
                </a:solidFill>
                <a:effectLst/>
                <a:uFillTx/>
                <a:latin typeface="+mn-lt"/>
                <a:ea typeface="+mn-ea"/>
                <a:cs typeface="+mn-cs"/>
                <a:sym typeface="Helvetica Neue"/>
              </a:rPr>
              <a:t> </a:t>
            </a:r>
          </a:p>
        </p:txBody>
      </p:sp>
      <p:sp>
        <p:nvSpPr>
          <p:cNvPr id="22" name="Rounded Rectangle 21">
            <a:extLst>
              <a:ext uri="{FF2B5EF4-FFF2-40B4-BE49-F238E27FC236}">
                <a16:creationId xmlns:a16="http://schemas.microsoft.com/office/drawing/2014/main" id="{FFB28BBC-C6F8-18F9-5BDC-674C0ACA742C}"/>
              </a:ext>
            </a:extLst>
          </p:cNvPr>
          <p:cNvSpPr/>
          <p:nvPr/>
        </p:nvSpPr>
        <p:spPr>
          <a:xfrm>
            <a:off x="12831191" y="1817800"/>
            <a:ext cx="9072282" cy="1800000"/>
          </a:xfrm>
          <a:prstGeom prst="roundRect">
            <a:avLst>
              <a:gd name="adj" fmla="val 1291"/>
            </a:avLst>
          </a:prstGeom>
          <a:solidFill>
            <a:schemeClr val="bg1"/>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TextBox 22">
            <a:hlinkClick r:id="rId2" action="ppaction://hlinksldjump"/>
            <a:extLst>
              <a:ext uri="{FF2B5EF4-FFF2-40B4-BE49-F238E27FC236}">
                <a16:creationId xmlns:a16="http://schemas.microsoft.com/office/drawing/2014/main" id="{D0B98DA6-B422-1876-85B7-426DE93100D5}"/>
              </a:ext>
            </a:extLst>
          </p:cNvPr>
          <p:cNvSpPr txBox="1"/>
          <p:nvPr/>
        </p:nvSpPr>
        <p:spPr>
          <a:xfrm>
            <a:off x="13226479" y="2358728"/>
            <a:ext cx="7615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02</a:t>
            </a:r>
            <a:endParaRPr kumimoji="0" lang="en-US" sz="4000" b="1"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24" name="Straight Connector 23">
            <a:extLst>
              <a:ext uri="{FF2B5EF4-FFF2-40B4-BE49-F238E27FC236}">
                <a16:creationId xmlns:a16="http://schemas.microsoft.com/office/drawing/2014/main" id="{F65796D6-9E53-3244-77DD-1D8C3AFEBFB8}"/>
              </a:ext>
            </a:extLst>
          </p:cNvPr>
          <p:cNvCxnSpPr>
            <a:cxnSpLocks/>
          </p:cNvCxnSpPr>
          <p:nvPr/>
        </p:nvCxnSpPr>
        <p:spPr>
          <a:xfrm>
            <a:off x="14135447" y="2053481"/>
            <a:ext cx="0" cy="1328638"/>
          </a:xfrm>
          <a:prstGeom prst="line">
            <a:avLst/>
          </a:prstGeom>
          <a:noFill/>
          <a:ln w="381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25" name="TextBox 24">
            <a:hlinkClick r:id="rId2" action="ppaction://hlinksldjump"/>
            <a:extLst>
              <a:ext uri="{FF2B5EF4-FFF2-40B4-BE49-F238E27FC236}">
                <a16:creationId xmlns:a16="http://schemas.microsoft.com/office/drawing/2014/main" id="{9A037524-EEA7-2F0D-8447-7F3916DF79ED}"/>
              </a:ext>
            </a:extLst>
          </p:cNvPr>
          <p:cNvSpPr txBox="1"/>
          <p:nvPr/>
        </p:nvSpPr>
        <p:spPr>
          <a:xfrm>
            <a:off x="14506673" y="2358728"/>
            <a:ext cx="393149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Pathogenesis</a:t>
            </a:r>
            <a:r>
              <a:rPr kumimoji="0" lang="en-US" sz="4000" b="1" i="0" u="none" strike="noStrike" cap="none" spc="0" normalizeH="0" baseline="0" dirty="0">
                <a:ln>
                  <a:noFill/>
                </a:ln>
                <a:solidFill>
                  <a:srgbClr val="5E5E5E"/>
                </a:solidFill>
                <a:effectLst/>
                <a:uFillTx/>
                <a:latin typeface="+mn-lt"/>
                <a:ea typeface="+mn-ea"/>
                <a:cs typeface="+mn-cs"/>
                <a:sym typeface="Helvetica Neue"/>
              </a:rPr>
              <a:t> </a:t>
            </a:r>
          </a:p>
        </p:txBody>
      </p:sp>
      <p:sp>
        <p:nvSpPr>
          <p:cNvPr id="4" name="Rounded Rectangle 3">
            <a:extLst>
              <a:ext uri="{FF2B5EF4-FFF2-40B4-BE49-F238E27FC236}">
                <a16:creationId xmlns:a16="http://schemas.microsoft.com/office/drawing/2014/main" id="{C1CDD107-5CE7-EDDC-2A1B-7D1807D2EAFA}"/>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Graphic 13" descr="Hamburger Menu Icon with solid fill">
            <a:hlinkClick r:id="rId3" action="ppaction://hlinksldjump"/>
            <a:extLst>
              <a:ext uri="{FF2B5EF4-FFF2-40B4-BE49-F238E27FC236}">
                <a16:creationId xmlns:a16="http://schemas.microsoft.com/office/drawing/2014/main" id="{7DEDA750-09BA-1F50-9B7B-5D8374B61BE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27760183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2C957C-0569-D771-C9F7-EC85CE8E16E8}"/>
              </a:ext>
            </a:extLst>
          </p:cNvPr>
          <p:cNvSpPr txBox="1"/>
          <p:nvPr/>
        </p:nvSpPr>
        <p:spPr>
          <a:xfrm>
            <a:off x="17500604" y="5698463"/>
            <a:ext cx="49353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bg1"/>
                </a:solidFill>
                <a:effectLst/>
                <a:uFillTx/>
                <a:latin typeface="+mn-lt"/>
                <a:ea typeface="+mn-ea"/>
                <a:cs typeface="+mn-cs"/>
                <a:sym typeface="Helvetica Neue"/>
              </a:rPr>
              <a:t>KOL photo</a:t>
            </a:r>
          </a:p>
        </p:txBody>
      </p:sp>
      <p:sp>
        <p:nvSpPr>
          <p:cNvPr id="8" name="Rounded Rectangle 7">
            <a:extLst>
              <a:ext uri="{FF2B5EF4-FFF2-40B4-BE49-F238E27FC236}">
                <a16:creationId xmlns:a16="http://schemas.microsoft.com/office/drawing/2014/main" id="{929EC70B-57E3-2175-8596-83AB1C7AFC5E}"/>
              </a:ext>
            </a:extLst>
          </p:cNvPr>
          <p:cNvSpPr/>
          <p:nvPr/>
        </p:nvSpPr>
        <p:spPr>
          <a:xfrm>
            <a:off x="1703507" y="4370601"/>
            <a:ext cx="9048631" cy="7200000"/>
          </a:xfrm>
          <a:prstGeom prst="roundRect">
            <a:avLst>
              <a:gd name="adj" fmla="val 2138"/>
            </a:avLst>
          </a:prstGeom>
          <a:solidFill>
            <a:srgbClr val="126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B3D58CDD-AB48-1C3C-709C-E807E76E286F}"/>
              </a:ext>
            </a:extLst>
          </p:cNvPr>
          <p:cNvSpPr txBox="1"/>
          <p:nvPr/>
        </p:nvSpPr>
        <p:spPr>
          <a:xfrm>
            <a:off x="1872331" y="4656824"/>
            <a:ext cx="8656332"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Immediate and accurate diagnosis is essential but often delayed</a:t>
            </a:r>
            <a:r>
              <a:rPr kumimoji="0" lang="en-US" sz="3200" i="0" u="none" strike="noStrike" cap="none" spc="0" normalizeH="0" baseline="30000" dirty="0">
                <a:ln>
                  <a:noFill/>
                </a:ln>
                <a:solidFill>
                  <a:schemeClr val="bg1"/>
                </a:solidFill>
                <a:effectLst/>
                <a:uFillTx/>
                <a:latin typeface="+mn-lt"/>
                <a:ea typeface="+mn-ea"/>
                <a:cs typeface="+mn-cs"/>
                <a:sym typeface="Helvetica Neue"/>
              </a:rPr>
              <a:t>1</a:t>
            </a:r>
            <a:br>
              <a:rPr kumimoji="0" lang="en-US" sz="3200" i="0" u="none" strike="noStrike" cap="none" spc="0" normalizeH="0" dirty="0">
                <a:ln>
                  <a:noFill/>
                </a:ln>
                <a:solidFill>
                  <a:schemeClr val="bg1"/>
                </a:solidFill>
                <a:effectLst/>
                <a:uFillTx/>
                <a:latin typeface="+mn-lt"/>
                <a:ea typeface="+mn-ea"/>
                <a:cs typeface="+mn-cs"/>
                <a:sym typeface="Helvetica Neue"/>
              </a:rPr>
            </a:b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Diagnostic guidelines have been developed through international expert consensus to provide a framework for iMCD diagnosis</a:t>
            </a:r>
            <a:r>
              <a:rPr kumimoji="0" lang="en-US" sz="3200" i="0" u="none" strike="noStrike" cap="none" spc="0" normalizeH="0" baseline="30000" dirty="0">
                <a:ln>
                  <a:noFill/>
                </a:ln>
                <a:solidFill>
                  <a:schemeClr val="bg1"/>
                </a:solidFill>
                <a:effectLst/>
                <a:uFillTx/>
                <a:latin typeface="+mn-lt"/>
                <a:ea typeface="+mn-ea"/>
                <a:cs typeface="+mn-cs"/>
                <a:sym typeface="Helvetica Neue"/>
              </a:rPr>
              <a:t>1</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Diagnosis requires close multidisciplinary collaboration between pathologists and treating physicians</a:t>
            </a:r>
            <a:r>
              <a:rPr kumimoji="0" lang="en-US" sz="3200" i="0" u="none" strike="noStrike" cap="none" spc="0" normalizeH="0" baseline="30000" dirty="0">
                <a:ln>
                  <a:noFill/>
                </a:ln>
                <a:solidFill>
                  <a:schemeClr val="bg1"/>
                </a:solidFill>
                <a:effectLst/>
                <a:uFillTx/>
                <a:latin typeface="+mn-lt"/>
                <a:ea typeface="+mn-ea"/>
                <a:cs typeface="+mn-cs"/>
                <a:sym typeface="Helvetica Neue"/>
              </a:rPr>
              <a:t>1</a:t>
            </a: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iMCD-TAFRO is a subset of iMCD with a more aggressive clinical course</a:t>
            </a:r>
            <a:r>
              <a:rPr kumimoji="0" lang="en-US" sz="3200" i="0" u="none" strike="noStrike" cap="none" spc="0" normalizeH="0" baseline="30000" dirty="0">
                <a:ln>
                  <a:noFill/>
                </a:ln>
                <a:solidFill>
                  <a:schemeClr val="bg1"/>
                </a:solidFill>
                <a:effectLst/>
                <a:uFillTx/>
                <a:latin typeface="+mn-lt"/>
                <a:ea typeface="+mn-ea"/>
                <a:cs typeface="+mn-cs"/>
                <a:sym typeface="Helvetica Neue"/>
              </a:rPr>
              <a:t>1,2</a:t>
            </a:r>
          </a:p>
        </p:txBody>
      </p:sp>
      <p:sp>
        <p:nvSpPr>
          <p:cNvPr id="9" name="Author and Date">
            <a:extLst>
              <a:ext uri="{FF2B5EF4-FFF2-40B4-BE49-F238E27FC236}">
                <a16:creationId xmlns:a16="http://schemas.microsoft.com/office/drawing/2014/main" id="{CC863FBD-3B58-BEF0-9A71-362FD6F0D474}"/>
              </a:ext>
            </a:extLst>
          </p:cNvPr>
          <p:cNvSpPr txBox="1">
            <a:spLocks/>
          </p:cNvSpPr>
          <p:nvPr/>
        </p:nvSpPr>
        <p:spPr>
          <a:xfrm>
            <a:off x="975580" y="11958918"/>
            <a:ext cx="17653079"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US" sz="1800" b="1" dirty="0"/>
              <a:t>Abbreviations: iMCD</a:t>
            </a:r>
            <a:r>
              <a:rPr lang="en-US" sz="1800" dirty="0"/>
              <a:t>, idiopathic Multicentric Castleman Disease; </a:t>
            </a:r>
            <a:r>
              <a:rPr lang="en-US" sz="1800" b="1" dirty="0"/>
              <a:t>TAFRO</a:t>
            </a:r>
            <a:r>
              <a:rPr lang="en-US" sz="1800" dirty="0"/>
              <a:t>, </a:t>
            </a:r>
            <a:r>
              <a:rPr lang="en-GB" sz="1800" dirty="0"/>
              <a:t>thrombocytopenia, anasarca/ascites, reticulin fibrosis in bone marrow, renal</a:t>
            </a:r>
          </a:p>
          <a:p>
            <a:r>
              <a:rPr lang="en-GB" sz="1800" dirty="0"/>
              <a:t>dysfunction, organomegaly.</a:t>
            </a:r>
          </a:p>
          <a:p>
            <a:r>
              <a:rPr lang="en-US" sz="1800" b="1" dirty="0"/>
              <a:t>References: 1. </a:t>
            </a:r>
            <a:r>
              <a:rPr lang="en-US" sz="1800" dirty="0" err="1"/>
              <a:t>Fajgenbaum</a:t>
            </a:r>
            <a:r>
              <a:rPr lang="en-US" sz="1800" dirty="0"/>
              <a:t> DC, </a:t>
            </a:r>
            <a:r>
              <a:rPr lang="en-US" sz="1800" i="1" dirty="0"/>
              <a:t>et al. Blood. </a:t>
            </a:r>
            <a:r>
              <a:rPr lang="en-US" sz="1800" dirty="0"/>
              <a:t>2017; 129: 1646–57. </a:t>
            </a:r>
            <a:r>
              <a:rPr lang="en-US" sz="1800" b="1" dirty="0"/>
              <a:t>2. </a:t>
            </a:r>
            <a:r>
              <a:rPr lang="en-US" sz="1800" dirty="0" err="1"/>
              <a:t>Dispenzieri</a:t>
            </a:r>
            <a:r>
              <a:rPr lang="en-US" sz="1800" dirty="0"/>
              <a:t> A and Fajgenbaum DC</a:t>
            </a:r>
            <a:r>
              <a:rPr lang="en-US" sz="1800" i="1" dirty="0"/>
              <a:t>. Blood. </a:t>
            </a:r>
            <a:r>
              <a:rPr lang="en-US" sz="1800" dirty="0"/>
              <a:t>2020; 135: 1353–64. </a:t>
            </a:r>
            <a:br>
              <a:rPr lang="en-US" sz="1800" dirty="0"/>
            </a:br>
            <a:r>
              <a:rPr lang="en-US" sz="1800" b="1" dirty="0"/>
              <a:t>3. </a:t>
            </a:r>
            <a:r>
              <a:rPr lang="en-US" sz="1800" dirty="0" err="1"/>
              <a:t>Sitenga</a:t>
            </a:r>
            <a:r>
              <a:rPr lang="en-US" sz="1800" dirty="0"/>
              <a:t> J, </a:t>
            </a:r>
            <a:r>
              <a:rPr lang="en-US" sz="1800" i="1" dirty="0"/>
              <a:t>et al. Patient </a:t>
            </a:r>
            <a:r>
              <a:rPr lang="en-US" sz="1800" i="1" dirty="0" err="1"/>
              <a:t>Relat</a:t>
            </a:r>
            <a:r>
              <a:rPr lang="en-US" sz="1800" i="1" dirty="0"/>
              <a:t> Outcome Meas. </a:t>
            </a:r>
            <a:r>
              <a:rPr lang="en-US" sz="1800" dirty="0"/>
              <a:t>2018; 9: 35–41.</a:t>
            </a:r>
            <a:r>
              <a:rPr lang="en-US" sz="1800" b="1" dirty="0"/>
              <a:t> 4. </a:t>
            </a:r>
            <a:r>
              <a:rPr lang="en-US" sz="1800" dirty="0"/>
              <a:t>Mukherjee S, </a:t>
            </a:r>
            <a:r>
              <a:rPr lang="en-US" sz="1800" i="1" dirty="0"/>
              <a:t>et al.</a:t>
            </a:r>
            <a:r>
              <a:rPr lang="en-GB" sz="1400" b="0" i="0" dirty="0">
                <a:solidFill>
                  <a:srgbClr val="212121"/>
                </a:solidFill>
                <a:effectLst/>
                <a:latin typeface="system-ui"/>
              </a:rPr>
              <a:t> </a:t>
            </a:r>
            <a:r>
              <a:rPr lang="en-GB" sz="1800" i="1" dirty="0" err="1"/>
              <a:t>Leukemia</a:t>
            </a:r>
            <a:r>
              <a:rPr lang="en-GB" sz="1800" dirty="0"/>
              <a:t>. 2022; 36: 2539–43</a:t>
            </a:r>
            <a:r>
              <a:rPr lang="en-US" sz="1800" dirty="0"/>
              <a:t>.</a:t>
            </a:r>
            <a:r>
              <a:rPr lang="en-US" sz="1800" b="1" dirty="0"/>
              <a:t> 5. </a:t>
            </a:r>
            <a:r>
              <a:rPr lang="en-US" sz="1800" dirty="0"/>
              <a:t>Lang E, and van Rhee F. </a:t>
            </a:r>
            <a:r>
              <a:rPr lang="en-US" sz="1800" i="1" dirty="0"/>
              <a:t>Blood Rev.</a:t>
            </a:r>
            <a:r>
              <a:rPr lang="en-US" sz="1800" dirty="0"/>
              <a:t> 2024; 64: 101161.</a:t>
            </a:r>
            <a:r>
              <a:rPr lang="en-US" sz="1800" b="1" dirty="0"/>
              <a:t> 6.</a:t>
            </a:r>
            <a:r>
              <a:rPr lang="en-US" sz="1800" dirty="0"/>
              <a:t> van Rhee F, </a:t>
            </a:r>
            <a:r>
              <a:rPr lang="en-US" sz="1800" i="1" dirty="0"/>
              <a:t>et al. Blood</a:t>
            </a:r>
            <a:r>
              <a:rPr lang="en-US" sz="1800" dirty="0"/>
              <a:t>. 2018; 132: 2115–25.</a:t>
            </a:r>
            <a:r>
              <a:rPr lang="en-US" sz="1800" b="1" dirty="0"/>
              <a:t> 7.</a:t>
            </a:r>
            <a:r>
              <a:rPr lang="en-US" sz="1800" dirty="0"/>
              <a:t> Fajgenbaum DC. </a:t>
            </a:r>
            <a:r>
              <a:rPr lang="en-US" sz="1800" i="1" dirty="0"/>
              <a:t>Blood</a:t>
            </a:r>
            <a:r>
              <a:rPr lang="en-US" sz="1800" dirty="0"/>
              <a:t>. 2018; 132: 2323–30. </a:t>
            </a:r>
            <a:r>
              <a:rPr lang="en-US" sz="1800" b="1" dirty="0"/>
              <a:t>8</a:t>
            </a:r>
            <a:r>
              <a:rPr lang="en-US" sz="1800" dirty="0"/>
              <a:t>. Yu L, </a:t>
            </a:r>
            <a:r>
              <a:rPr lang="en-US" sz="1800" i="1" dirty="0"/>
              <a:t>et al. Blood</a:t>
            </a:r>
            <a:r>
              <a:rPr lang="en-US" sz="1800" dirty="0"/>
              <a:t>. 2017; 129: 1658–68.</a:t>
            </a:r>
            <a:endParaRPr lang="en-US" sz="1800" b="1" dirty="0"/>
          </a:p>
        </p:txBody>
      </p:sp>
      <p:sp>
        <p:nvSpPr>
          <p:cNvPr id="18" name="Rounded Rectangle 17">
            <a:extLst>
              <a:ext uri="{FF2B5EF4-FFF2-40B4-BE49-F238E27FC236}">
                <a16:creationId xmlns:a16="http://schemas.microsoft.com/office/drawing/2014/main" id="{8029BD4C-F8AD-047C-670C-B1E56E27050F}"/>
              </a:ext>
            </a:extLst>
          </p:cNvPr>
          <p:cNvSpPr/>
          <p:nvPr/>
        </p:nvSpPr>
        <p:spPr>
          <a:xfrm>
            <a:off x="12831191" y="4370601"/>
            <a:ext cx="9048631" cy="7200000"/>
          </a:xfrm>
          <a:prstGeom prst="roundRect">
            <a:avLst>
              <a:gd name="adj" fmla="val 2138"/>
            </a:avLst>
          </a:prstGeom>
          <a:solidFill>
            <a:srgbClr val="126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F6AD31ED-7ECD-3DD4-DE6D-E80CB1D02C46}"/>
              </a:ext>
            </a:extLst>
          </p:cNvPr>
          <p:cNvSpPr txBox="1"/>
          <p:nvPr/>
        </p:nvSpPr>
        <p:spPr>
          <a:xfrm>
            <a:off x="13000015" y="4645025"/>
            <a:ext cx="8656332"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 has a poorer prognosis than many cancers and should be treated at the point of diagnosis</a:t>
            </a:r>
            <a:r>
              <a:rPr lang="en-US" sz="3200" baseline="30000" dirty="0">
                <a:solidFill>
                  <a:schemeClr val="bg1"/>
                </a:solidFill>
              </a:rPr>
              <a:t>3-5</a:t>
            </a: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 is not an indolent disease</a:t>
            </a:r>
            <a:r>
              <a:rPr lang="en-US" sz="3200" baseline="30000" dirty="0">
                <a:solidFill>
                  <a:schemeClr val="bg1"/>
                </a:solidFill>
              </a:rPr>
              <a:t>3</a:t>
            </a:r>
            <a:r>
              <a:rPr kumimoji="0" lang="en-US" sz="3200" i="0" u="none" strike="noStrike" cap="none" spc="0" normalizeH="0" baseline="30000" dirty="0">
                <a:ln>
                  <a:noFill/>
                </a:ln>
                <a:solidFill>
                  <a:schemeClr val="bg1"/>
                </a:solidFill>
                <a:effectLst/>
                <a:uFillTx/>
                <a:latin typeface="+mn-lt"/>
                <a:ea typeface="+mn-ea"/>
                <a:cs typeface="+mn-cs"/>
                <a:sym typeface="Helvetica Neue"/>
              </a:rPr>
              <a:t>,5</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 is a severe and progressive disease which requires timely management</a:t>
            </a:r>
            <a:r>
              <a:rPr kumimoji="0" lang="en-US" sz="3200" i="0" u="none" strike="noStrike" cap="none" spc="0" normalizeH="0" baseline="30000" dirty="0">
                <a:ln>
                  <a:noFill/>
                </a:ln>
                <a:solidFill>
                  <a:schemeClr val="bg1"/>
                </a:solidFill>
                <a:effectLst/>
                <a:uFillTx/>
                <a:latin typeface="+mn-lt"/>
                <a:ea typeface="+mn-ea"/>
                <a:cs typeface="+mn-cs"/>
                <a:sym typeface="Helvetica Neue"/>
              </a:rPr>
              <a:t>4</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dirty="0">
              <a:ln>
                <a:noFill/>
              </a:ln>
              <a:solidFill>
                <a:schemeClr val="bg1"/>
              </a:solidFill>
              <a:effectLst/>
              <a:uFillTx/>
              <a:latin typeface="+mn-lt"/>
              <a:ea typeface="+mn-ea"/>
              <a:cs typeface="+mn-cs"/>
              <a:sym typeface="Helvetica Neue"/>
            </a:endParaRP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i="0" u="none" strike="noStrike" cap="none" spc="0" normalizeH="0" dirty="0">
                <a:ln>
                  <a:noFill/>
                </a:ln>
                <a:solidFill>
                  <a:schemeClr val="bg1"/>
                </a:solidFill>
                <a:effectLst/>
                <a:uFillTx/>
                <a:latin typeface="+mn-lt"/>
                <a:ea typeface="+mn-ea"/>
                <a:cs typeface="+mn-cs"/>
                <a:sym typeface="Helvetica Neue"/>
              </a:rPr>
              <a:t>iMCD is a chronic disease that progresses in the absence of an appropriate management strategy</a:t>
            </a:r>
            <a:r>
              <a:rPr kumimoji="0" lang="en-US" sz="3200" i="0" u="none" strike="noStrike" cap="none" spc="0" normalizeH="0" baseline="30000" dirty="0">
                <a:ln>
                  <a:noFill/>
                </a:ln>
                <a:solidFill>
                  <a:schemeClr val="bg1"/>
                </a:solidFill>
                <a:effectLst/>
                <a:uFillTx/>
                <a:latin typeface="+mn-lt"/>
                <a:ea typeface="+mn-ea"/>
                <a:cs typeface="+mn-cs"/>
                <a:sym typeface="Helvetica Neue"/>
              </a:rPr>
              <a:t>6-8</a:t>
            </a:r>
          </a:p>
        </p:txBody>
      </p:sp>
      <p:sp>
        <p:nvSpPr>
          <p:cNvPr id="4" name="Rounded Rectangle 3">
            <a:extLst>
              <a:ext uri="{FF2B5EF4-FFF2-40B4-BE49-F238E27FC236}">
                <a16:creationId xmlns:a16="http://schemas.microsoft.com/office/drawing/2014/main" id="{42CC1B5C-4AA5-6B89-5227-932B4176DA64}"/>
              </a:ext>
            </a:extLst>
          </p:cNvPr>
          <p:cNvSpPr/>
          <p:nvPr/>
        </p:nvSpPr>
        <p:spPr>
          <a:xfrm>
            <a:off x="1679575" y="1817800"/>
            <a:ext cx="9072282" cy="1800000"/>
          </a:xfrm>
          <a:prstGeom prst="roundRect">
            <a:avLst>
              <a:gd name="adj" fmla="val 1291"/>
            </a:avLst>
          </a:prstGeom>
          <a:solidFill>
            <a:schemeClr val="bg1"/>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TextBox 12">
            <a:hlinkClick r:id="rId2" action="ppaction://hlinksldjump"/>
            <a:extLst>
              <a:ext uri="{FF2B5EF4-FFF2-40B4-BE49-F238E27FC236}">
                <a16:creationId xmlns:a16="http://schemas.microsoft.com/office/drawing/2014/main" id="{85B6ADEE-BD11-09B6-7D0D-8AA6EAFBDCD1}"/>
              </a:ext>
            </a:extLst>
          </p:cNvPr>
          <p:cNvSpPr txBox="1"/>
          <p:nvPr/>
        </p:nvSpPr>
        <p:spPr>
          <a:xfrm>
            <a:off x="2074863" y="2358728"/>
            <a:ext cx="7615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03</a:t>
            </a:r>
            <a:endParaRPr kumimoji="0" lang="en-US" sz="4000" b="1"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4" name="Straight Connector 13">
            <a:extLst>
              <a:ext uri="{FF2B5EF4-FFF2-40B4-BE49-F238E27FC236}">
                <a16:creationId xmlns:a16="http://schemas.microsoft.com/office/drawing/2014/main" id="{FD4F7F69-C7DB-31A8-BE6F-9B54073D4345}"/>
              </a:ext>
            </a:extLst>
          </p:cNvPr>
          <p:cNvCxnSpPr>
            <a:cxnSpLocks/>
          </p:cNvCxnSpPr>
          <p:nvPr/>
        </p:nvCxnSpPr>
        <p:spPr>
          <a:xfrm>
            <a:off x="2983831" y="2053481"/>
            <a:ext cx="0" cy="1328638"/>
          </a:xfrm>
          <a:prstGeom prst="line">
            <a:avLst/>
          </a:prstGeom>
          <a:noFill/>
          <a:ln w="381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7" name="TextBox 16">
            <a:hlinkClick r:id="rId2" action="ppaction://hlinksldjump"/>
            <a:extLst>
              <a:ext uri="{FF2B5EF4-FFF2-40B4-BE49-F238E27FC236}">
                <a16:creationId xmlns:a16="http://schemas.microsoft.com/office/drawing/2014/main" id="{FBA12C61-E215-016B-B309-5AC25E2F9483}"/>
              </a:ext>
            </a:extLst>
          </p:cNvPr>
          <p:cNvSpPr txBox="1"/>
          <p:nvPr/>
        </p:nvSpPr>
        <p:spPr>
          <a:xfrm>
            <a:off x="3355057" y="2358728"/>
            <a:ext cx="393149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Diagnosis</a:t>
            </a:r>
            <a:r>
              <a:rPr kumimoji="0" lang="en-US" sz="4000" b="1" i="0" u="none" strike="noStrike" cap="none" spc="0" normalizeH="0" baseline="0" dirty="0">
                <a:ln>
                  <a:noFill/>
                </a:ln>
                <a:solidFill>
                  <a:srgbClr val="5E5E5E"/>
                </a:solidFill>
                <a:effectLst/>
                <a:uFillTx/>
                <a:latin typeface="+mn-lt"/>
                <a:ea typeface="+mn-ea"/>
                <a:cs typeface="+mn-cs"/>
                <a:sym typeface="Helvetica Neue"/>
              </a:rPr>
              <a:t> </a:t>
            </a:r>
          </a:p>
        </p:txBody>
      </p:sp>
      <p:sp>
        <p:nvSpPr>
          <p:cNvPr id="20" name="Rounded Rectangle 19">
            <a:extLst>
              <a:ext uri="{FF2B5EF4-FFF2-40B4-BE49-F238E27FC236}">
                <a16:creationId xmlns:a16="http://schemas.microsoft.com/office/drawing/2014/main" id="{2BA79FEA-873B-0BD9-B90F-230772CDF490}"/>
              </a:ext>
            </a:extLst>
          </p:cNvPr>
          <p:cNvSpPr/>
          <p:nvPr/>
        </p:nvSpPr>
        <p:spPr>
          <a:xfrm>
            <a:off x="12831191" y="1817800"/>
            <a:ext cx="9072282" cy="1800000"/>
          </a:xfrm>
          <a:prstGeom prst="roundRect">
            <a:avLst>
              <a:gd name="adj" fmla="val 1291"/>
            </a:avLst>
          </a:prstGeom>
          <a:solidFill>
            <a:schemeClr val="bg1"/>
          </a:solidFill>
          <a:ln w="38100" cap="flat">
            <a:solidFill>
              <a:srgbClr val="F28A0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TextBox 20">
            <a:hlinkClick r:id="rId2" action="ppaction://hlinksldjump"/>
            <a:extLst>
              <a:ext uri="{FF2B5EF4-FFF2-40B4-BE49-F238E27FC236}">
                <a16:creationId xmlns:a16="http://schemas.microsoft.com/office/drawing/2014/main" id="{485D4976-D75A-4656-3943-3BEC88397E2E}"/>
              </a:ext>
            </a:extLst>
          </p:cNvPr>
          <p:cNvSpPr txBox="1"/>
          <p:nvPr/>
        </p:nvSpPr>
        <p:spPr>
          <a:xfrm>
            <a:off x="13226479" y="2358728"/>
            <a:ext cx="7615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b="1"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04</a:t>
            </a:r>
            <a:endParaRPr kumimoji="0" lang="en-US" sz="4000" b="1"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22" name="Straight Connector 21">
            <a:extLst>
              <a:ext uri="{FF2B5EF4-FFF2-40B4-BE49-F238E27FC236}">
                <a16:creationId xmlns:a16="http://schemas.microsoft.com/office/drawing/2014/main" id="{A62278AE-EB1B-AFFB-64ED-564BD688D753}"/>
              </a:ext>
            </a:extLst>
          </p:cNvPr>
          <p:cNvCxnSpPr>
            <a:cxnSpLocks/>
          </p:cNvCxnSpPr>
          <p:nvPr/>
        </p:nvCxnSpPr>
        <p:spPr>
          <a:xfrm>
            <a:off x="14135447" y="2053481"/>
            <a:ext cx="0" cy="1328638"/>
          </a:xfrm>
          <a:prstGeom prst="line">
            <a:avLst/>
          </a:prstGeom>
          <a:noFill/>
          <a:ln w="381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23" name="TextBox 22">
            <a:hlinkClick r:id="rId2" action="ppaction://hlinksldjump"/>
            <a:extLst>
              <a:ext uri="{FF2B5EF4-FFF2-40B4-BE49-F238E27FC236}">
                <a16:creationId xmlns:a16="http://schemas.microsoft.com/office/drawing/2014/main" id="{463BE6A2-BF82-D0EC-23DA-582925956308}"/>
              </a:ext>
            </a:extLst>
          </p:cNvPr>
          <p:cNvSpPr txBox="1"/>
          <p:nvPr/>
        </p:nvSpPr>
        <p:spPr>
          <a:xfrm>
            <a:off x="14506672" y="2050952"/>
            <a:ext cx="516189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000" b="1" dirty="0">
                <a:solidFill>
                  <a:srgbClr val="11688B"/>
                </a:solidFill>
                <a:latin typeface="Helvetica Neue"/>
                <a:ea typeface="Helvetica Neue"/>
                <a:cs typeface="Helvetica Neue"/>
              </a:rPr>
              <a:t>Importance of </a:t>
            </a:r>
            <a:br>
              <a:rPr lang="en-US" sz="4000" b="1" dirty="0">
                <a:solidFill>
                  <a:srgbClr val="11688B"/>
                </a:solidFill>
                <a:latin typeface="Helvetica Neue"/>
                <a:ea typeface="Helvetica Neue"/>
                <a:cs typeface="Helvetica Neue"/>
              </a:rPr>
            </a:br>
            <a:r>
              <a:rPr lang="en-US" sz="4000" b="1" dirty="0">
                <a:solidFill>
                  <a:srgbClr val="11688B"/>
                </a:solidFill>
                <a:latin typeface="Helvetica Neue"/>
                <a:ea typeface="Helvetica Neue"/>
                <a:cs typeface="Helvetica Neue"/>
              </a:rPr>
              <a:t>timely management</a:t>
            </a:r>
            <a:r>
              <a:rPr kumimoji="0" lang="en-US" sz="4000" b="1" i="0" u="none" strike="noStrike" cap="none" spc="0" normalizeH="0" baseline="0" dirty="0">
                <a:ln>
                  <a:noFill/>
                </a:ln>
                <a:solidFill>
                  <a:srgbClr val="5E5E5E"/>
                </a:solidFill>
                <a:effectLst/>
                <a:uFillTx/>
                <a:latin typeface="+mn-lt"/>
                <a:ea typeface="+mn-ea"/>
                <a:cs typeface="+mn-cs"/>
                <a:sym typeface="Helvetica Neue"/>
              </a:rPr>
              <a:t> </a:t>
            </a:r>
          </a:p>
        </p:txBody>
      </p:sp>
      <p:sp>
        <p:nvSpPr>
          <p:cNvPr id="5" name="Rounded Rectangle 4">
            <a:extLst>
              <a:ext uri="{FF2B5EF4-FFF2-40B4-BE49-F238E27FC236}">
                <a16:creationId xmlns:a16="http://schemas.microsoft.com/office/drawing/2014/main" id="{B1161235-EBF3-C4B4-32B7-800D00F18ED8}"/>
              </a:ext>
            </a:extLst>
          </p:cNvPr>
          <p:cNvSpPr/>
          <p:nvPr/>
        </p:nvSpPr>
        <p:spPr>
          <a:xfrm>
            <a:off x="22435925" y="765593"/>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descr="Hamburger Menu Icon with solid fill">
            <a:hlinkClick r:id="rId3" action="ppaction://hlinksldjump"/>
            <a:extLst>
              <a:ext uri="{FF2B5EF4-FFF2-40B4-BE49-F238E27FC236}">
                <a16:creationId xmlns:a16="http://schemas.microsoft.com/office/drawing/2014/main" id="{3D475E71-C940-6E38-CC27-D334179DAF9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14914202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405A-4BAD-E745-1EE3-77BEBED96602}"/>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6B76420B-7C9A-D391-1B9E-3386B2A888E4}"/>
              </a:ext>
            </a:extLst>
          </p:cNvPr>
          <p:cNvSpPr>
            <a:spLocks noGrp="1"/>
          </p:cNvSpPr>
          <p:nvPr>
            <p:ph type="body" sz="quarter" idx="22"/>
          </p:nvPr>
        </p:nvSpPr>
        <p:spPr/>
        <p:txBody>
          <a:bodyPr/>
          <a:lstStyle/>
          <a:p>
            <a:r>
              <a:rPr lang="en-US" dirty="0"/>
              <a:t>01</a:t>
            </a:r>
          </a:p>
        </p:txBody>
      </p:sp>
    </p:spTree>
    <p:extLst>
      <p:ext uri="{BB962C8B-B14F-4D97-AF65-F5344CB8AC3E}">
        <p14:creationId xmlns:p14="http://schemas.microsoft.com/office/powerpoint/2010/main" val="272851552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8C678-A4C9-9A59-1E73-AF34AD733017}"/>
              </a:ext>
            </a:extLst>
          </p:cNvPr>
          <p:cNvSpPr txBox="1"/>
          <p:nvPr/>
        </p:nvSpPr>
        <p:spPr>
          <a:xfrm>
            <a:off x="681320" y="872839"/>
            <a:ext cx="23039294" cy="11970326"/>
          </a:xfrm>
          <a:prstGeom prst="rect">
            <a:avLst/>
          </a:prstGeom>
          <a:noFill/>
        </p:spPr>
        <p:txBody>
          <a:bodyPr wrap="square" numCol="2" spcCol="180000" rtlCol="0">
            <a:noAutofit/>
          </a:bodyPr>
          <a:lstStyle/>
          <a:p>
            <a:pPr algn="l" defTabSz="1371600" hangingPunct="1">
              <a:lnSpc>
                <a:spcPts val="2599"/>
              </a:lnSpc>
              <a:tabLst>
                <a:tab pos="914378" algn="l"/>
              </a:tabLst>
            </a:pP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UK &amp; IRELAND PRESCRIBING INFORMATION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endParaRPr lang="en-GB" sz="2100" dirty="0">
              <a:solidFill>
                <a:sysClr val="windowText" lastClr="000000"/>
              </a:solidFill>
              <a:latin typeface="Times New Roman" panose="02020603050405020304" pitchFamily="18" charset="0"/>
              <a:ea typeface="Times New Roman" panose="02020603050405020304" pitchFamily="18" charset="0"/>
            </a:endParaRPr>
          </a:p>
          <a:p>
            <a:pPr algn="l" defTabSz="1371600" hangingPunct="1">
              <a:lnSpc>
                <a:spcPts val="2599"/>
              </a:lnSpc>
              <a:tabLst>
                <a:tab pos="914378" algn="l"/>
              </a:tabLst>
            </a:pP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SYLVANT®</a:t>
            </a:r>
            <a:r>
              <a:rPr lang="en-GB" sz="32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sym typeface="Wingdings 3" panose="05040102010807070707" pitchFamily="18" charset="2"/>
              </a:rPr>
              <a:t></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a:t>
            </a:r>
            <a:r>
              <a:rPr lang="en-GB" sz="2100" b="1"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100mg and 400mg powder for concentrate for solution for infusion </a:t>
            </a:r>
            <a:b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br>
            <a:r>
              <a:rPr lang="en-GB" sz="2100" u="sng"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Prescribers should refer to the Summary of Product Characteristics before prescribing.</a:t>
            </a:r>
            <a:endParaRPr lang="en-GB" sz="2100" dirty="0">
              <a:solidFill>
                <a:sysClr val="windowText" lastClr="000000"/>
              </a:solidFill>
              <a:latin typeface="Times New Roman" panose="02020603050405020304" pitchFamily="18" charset="0"/>
              <a:ea typeface="Times New Roman" panose="02020603050405020304" pitchFamily="18" charset="0"/>
            </a:endParaRPr>
          </a:p>
          <a:p>
            <a:pPr algn="l" defTabSz="1371600" hangingPunct="1">
              <a:lnSpc>
                <a:spcPts val="2599"/>
              </a:lnSpc>
              <a:tabLst>
                <a:tab pos="914378" algn="l"/>
              </a:tabLst>
            </a:pP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PRESENTATION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100 mg or 400 mg freeze-dried white powder for concentrate.</a:t>
            </a:r>
            <a:endParaRPr lang="en-GB" sz="2100" dirty="0">
              <a:solidFill>
                <a:sysClr val="windowText" lastClr="000000"/>
              </a:solidFill>
              <a:latin typeface="Times New Roman" panose="02020603050405020304" pitchFamily="18" charset="0"/>
              <a:ea typeface="Times New Roman" panose="02020603050405020304" pitchFamily="18" charset="0"/>
            </a:endParaRPr>
          </a:p>
          <a:p>
            <a:pPr algn="l" defTabSz="1371600" hangingPunct="1">
              <a:lnSpc>
                <a:spcPts val="2599"/>
              </a:lnSpc>
              <a:tabLst>
                <a:tab pos="914378" algn="l"/>
              </a:tabLst>
            </a:pP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INDICATION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Treatment of adult patients with multicentric Castleman’s disease (MCD) who are human immunodeficiency virus (HIV) negative and human herpesvirus- 8 (HHV8) negative.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POSOLOGY &amp; ADMINISTRATION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This medicinal product should be administered by qualified healthcare professionals and under appropriate medical supervision.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Adults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Recommended dose 11mg/kg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given over 1 hour as an intravenous infusion administered every 3 weeks until treatment failure. Haematology laboratory tests should be performed prior to each dose for first 12 months, then every third cycle. Consider delaying treatment if: absolute neutrophil count &lt;1.0x10</a:t>
            </a:r>
            <a:r>
              <a:rPr lang="en-GB" sz="2100" baseline="300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9</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/L; platelet count &lt;75x10</a:t>
            </a:r>
            <a:r>
              <a:rPr lang="en-GB" sz="2100" baseline="300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9</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/L for first administration or &lt;50x10</a:t>
            </a:r>
            <a:r>
              <a:rPr lang="en-GB" sz="2100" baseline="300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9</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/L for subsequent administration; or haemoglobin ≥170g/L (10.6 mmol/L). Withhold treatment if severe infection or any severe non-haematological toxicity. Restart at the same dose after recovery. Discontinue if severe infusion-related reaction, anaphylaxis, severe allergic reaction or cytokine release syndrome. Consider discontinuation if more than 2 dose delays due to treatment-related toxicities during first 48 weeks.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SPECIAL POPULATIONS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Elderly Patients: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No dose adjustment required.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Renal &amp; Hepatic impairment</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No studies.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Paediatric population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The safety and efficacy of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in children aged 17 years and younger has not been established. No data available.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CONTRAINDICATIONS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Severe hypersensitivity to active substance or any excipient.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SPECIAL WARNINGS &amp; PRECAUTIONS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Traceability:</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In order to improve the traceability of biological medicinal products, the tradename and the batch number of the administered product should be clearly recorded.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Concurrent active serious infections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Infections, including localised infections, should be treated prior to administering SYLVANT. Serious infections, including pneumonia and sepsis, were observed during clinical studies.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Hypoglobulinaemia</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was observed in 4% to 11.3% of patients in the clinical study. Two cases of reactivated hepatitis B have been reported on concomitant use with high dose dexamethasone, and bortezomib, melphalan and prednisone. Monitor for serious infections as SYLVANT may mask signs and symptoms of acute inflammation, including suppression of fever and acute-phase reactants such as C-reactive protein (CRP).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Vaccinations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Do not administer live, attenuated vaccines concurrently or within 4 weeks prior to initiating SYLVANT.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Lipid parameters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Triglyceride and cholesterol elevations observed, manage as per current guidelines for hyperlipidaemia.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Infusion reactions and hypersensitivity</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Mild to moderate infusion reactions may improve following slowing of or stopping the infusion. Upon resolution, reinitiating the infusion at a lower infusion rate and therapeutic administration of antihistamines, paracetamol, and corticosteroids may be considered. Discontinue in patients who have severe infusion related hypersensitivity reactions (e.g., anaphylaxis).The management of severe infusion reactions should be dictated by the signs and symptoms of the reaction. Appropriate personnel and medicinal product should be available to treat anaphylaxis if it occurs.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Malignancy</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Immunomodulatory medicinal products may increase the risk of malignancy. On the basis of limited experience with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the present data do not suggest any increased risk of malignancy.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Gastrointestinal perforation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Gastrointestinal (GI) perforation has been reported in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clinical trials. Use with caution in patients at increased risk of GI perforation. Promptly evaluate patients presenting with symptoms that may be associated with or suggestive of GI perforation.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Hepatic impairment</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Transient or intermittent mild to moderate elevation of hepatic transaminase levels or other liver function tests have been reported. Monitor patients with known hepatic impairment or elevated transaminase or bilirubin levels.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INTERACTIONS: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Binding bioactive IL-6 by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may result in increased metabolism of CYP450 substrates. It is recommended to monitor the effect or concentration of CYP450 substrates that have a narrow therapeutic index (e.g., warfarin, cyclosporine or theophylline). Exercise caution when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is co-administered with medicinal products that are CYP3A4 substrates where a decrease in effectiveness would be undesirable (e.g., oral contraceptives).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WOMEN OF CHILDBEARING POTENTIAL: </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Effective contraception must be used during and up to 3 months after treatment.</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PREGNANCY</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Not recommended.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BREAST-FEEDING</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No data. Risk to newborn / infant cannot be excluded.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FERTILITY</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Effects on fertility have not been evaluated in humans.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ADVERSE REACTIONS: Very common (≥1/10)</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Upper respiratory tract infection, urinary tract infection, nasopharyngitis, neutropenia, thrombocytopenia,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hypertriglyceridaemia</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hyperuricaemia, dizziness, headache, oropharyngeal pain, hypertension, nausea, abdominal pain, vomiting, constipation, diarrhoea, gastroesophageal reflux disease, mouth ulceration, rash, pruritus, eczema, arthralgia, pain in extremity, renal impairment, localised oedema, weight increased.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Common (≥1/100 to &lt;1/10)</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Anaphylactic reaction, hypercholesterolaemia.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Prescribers should refer to the summary of product characteristics in relation to other adverse reactions. LEGAL CLASSIFICATION</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POM.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PRESENTATIONS, PACK SIZES, MARKETING AUTHORISATION NUMBER(S):</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SYLVANT 100 mg powder for concentrate for solution for infusion, 1 vial per pack: PLGB 44185/0006 (UNITED KINGDOM), EU/1/14/928/001 (REPUBLIC OF IRELAND). SYLVANT 400mg powder for concentrate for solution for infusion, 1 vial per pack: PLGB 44185/0007 (UNITED KINGDOM), EU/1/14/928/002</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(REPUBLIC OF IRELAND).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UK BASIC NHS COST: </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SYLVANT 100 mg powder for concentrate for solution for infusion, 1 vial per pack: £502.15. SYLVANT 400mg powder for concentrate for solution for infusion, 1 vial per pack: £2009.81.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MARKETING AUTHORISATION HOLDER (UNITED KINGDOM)</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Recordati</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UK Ltd., Breakspear Park, Breakspear Way, Hemel Hempstead, HP2 4TZ, United Kingdom.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MARKETING AUTHORISATION HOLDER (REPUBLIC OF IRELAND):</a:t>
            </a:r>
            <a:r>
              <a:rPr lang="en-GB" sz="2100" dirty="0">
                <a:solidFill>
                  <a:sysClr val="windowText" lastClr="000000"/>
                </a:solidFill>
                <a:latin typeface="Times New Roman" panose="02020603050405020304" pitchFamily="18" charset="0"/>
                <a:ea typeface="Times New Roman" panose="02020603050405020304" pitchFamily="18" charset="0"/>
              </a:rPr>
              <a:t>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Recordati</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Netherlands B.V.,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Beechavenue</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54, 1119PW Schiphol-Rijk, Netherlands.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FURTHER INFORMATION IS AVAILABLE UPON REQUEST FROM</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a:t>
            </a:r>
            <a:r>
              <a:rPr lang="en-GB" sz="2100"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Recordati</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UK Ltd, Breakspear Park, Breakspear Way, Hemel Hempstead, HP2 4TZ, United Kingdom. </a:t>
            </a:r>
            <a:r>
              <a:rPr lang="en-GB" sz="2100"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DATE PRESCRIBING INFORMATION LAST REVISED</a:t>
            </a:r>
            <a: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December 2024 (version 3.0).  </a:t>
            </a:r>
            <a:endParaRPr lang="en-GB" sz="2100" dirty="0">
              <a:solidFill>
                <a:sysClr val="windowText" lastClr="000000"/>
              </a:solidFill>
              <a:latin typeface="Times New Roman" panose="02020603050405020304" pitchFamily="18" charset="0"/>
              <a:ea typeface="Times New Roman" panose="02020603050405020304" pitchFamily="18" charset="0"/>
            </a:endParaRPr>
          </a:p>
          <a:p>
            <a:pPr algn="l" defTabSz="1371600" hangingPunct="1"/>
            <a:br>
              <a:rPr lang="en-GB" sz="2100"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br>
            <a:endParaRPr lang="en-GB" sz="2100" dirty="0">
              <a:solidFill>
                <a:sysClr val="windowText" lastClr="000000"/>
              </a:solidFill>
            </a:endParaRPr>
          </a:p>
        </p:txBody>
      </p:sp>
      <p:sp>
        <p:nvSpPr>
          <p:cNvPr id="3" name="Text Box 1">
            <a:extLst>
              <a:ext uri="{FF2B5EF4-FFF2-40B4-BE49-F238E27FC236}">
                <a16:creationId xmlns:a16="http://schemas.microsoft.com/office/drawing/2014/main" id="{E2B6149B-5971-1909-2B16-D047D0CAC8A2}"/>
              </a:ext>
            </a:extLst>
          </p:cNvPr>
          <p:cNvSpPr txBox="1"/>
          <p:nvPr/>
        </p:nvSpPr>
        <p:spPr>
          <a:xfrm>
            <a:off x="12383741" y="10665149"/>
            <a:ext cx="11336873" cy="1825487"/>
          </a:xfrm>
          <a:prstGeom prst="rect">
            <a:avLst/>
          </a:prstGeom>
          <a:noFill/>
          <a:ln w="12700">
            <a:solidFill>
              <a:prstClr val="black"/>
            </a:solidFill>
          </a:ln>
          <a:effectLst/>
        </p:spPr>
        <p:txBody>
          <a:bodyPr rot="0" spcFirstLastPara="0" vert="horz" wrap="square" lIns="182880" tIns="91440" rIns="182880" bIns="91440" numCol="1" spcCol="0" rtlCol="0" fromWordArt="0" anchor="t" anchorCtr="0" forceAA="0" compatLnSpc="1">
            <a:prstTxWarp prst="textNoShape">
              <a:avLst/>
            </a:prstTxWarp>
            <a:noAutofit/>
          </a:bodyPr>
          <a:lstStyle/>
          <a:p>
            <a:pPr defTabSz="1371600" hangingPunct="1">
              <a:lnSpc>
                <a:spcPts val="2599"/>
              </a:lnSpc>
            </a:pPr>
            <a:r>
              <a:rPr lang="en-GB" sz="2201"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Adverse events should be reported. (UK) Reporting forms and information can be found at https://yellowcard.mhra.gov.uk/. (Ireland) Healthcare professionals are requested to report suspected adverse reactions to HPRA via their website https://www.hpra.ie/. Adverse events should also be reported to </a:t>
            </a:r>
            <a:r>
              <a:rPr lang="en-GB" sz="2201" b="1" dirty="0" err="1">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Recordati</a:t>
            </a:r>
            <a:r>
              <a:rPr lang="en-GB" sz="2201" b="1" dirty="0">
                <a:solidFill>
                  <a:sysClr val="windowText" lastClr="000000"/>
                </a:solidFill>
                <a:latin typeface="Arial Narrow" panose="020B0606020202030204" pitchFamily="34" charset="0"/>
                <a:ea typeface="Times New Roman" panose="02020603050405020304" pitchFamily="18" charset="0"/>
                <a:cs typeface="Calibri" panose="020F0502020204030204" pitchFamily="34" charset="0"/>
              </a:rPr>
              <a:t> UK Ltd by telephone: +44 (0)1491 414 333 or email: RRDpharmacovigilance@recordati.com.  </a:t>
            </a:r>
            <a:endParaRPr lang="en-GB" sz="2201"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409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CDA5E-DC75-DC44-B1B9-4C1FC426AD09}"/>
              </a:ext>
            </a:extLst>
          </p:cNvPr>
          <p:cNvSpPr>
            <a:spLocks noGrp="1"/>
          </p:cNvSpPr>
          <p:nvPr>
            <p:ph type="title"/>
          </p:nvPr>
        </p:nvSpPr>
        <p:spPr/>
        <p:txBody>
          <a:bodyPr/>
          <a:lstStyle/>
          <a:p>
            <a:r>
              <a:rPr lang="en-US"/>
              <a:t>The end</a:t>
            </a:r>
          </a:p>
        </p:txBody>
      </p:sp>
      <p:cxnSp>
        <p:nvCxnSpPr>
          <p:cNvPr id="2" name="Straight Connector 1">
            <a:extLst>
              <a:ext uri="{FF2B5EF4-FFF2-40B4-BE49-F238E27FC236}">
                <a16:creationId xmlns:a16="http://schemas.microsoft.com/office/drawing/2014/main" id="{7E709E43-B6FA-CE24-5BFC-64FCF43B841A}"/>
              </a:ext>
            </a:extLst>
          </p:cNvPr>
          <p:cNvCxnSpPr>
            <a:cxnSpLocks/>
          </p:cNvCxnSpPr>
          <p:nvPr/>
        </p:nvCxnSpPr>
        <p:spPr>
          <a:xfrm>
            <a:off x="10048206" y="6997148"/>
            <a:ext cx="4621950" cy="0"/>
          </a:xfrm>
          <a:prstGeom prst="line">
            <a:avLst/>
          </a:prstGeom>
          <a:noFill/>
          <a:ln w="41275" cap="flat">
            <a:solidFill>
              <a:schemeClr val="bg1"/>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156608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2C957C-0569-D771-C9F7-EC85CE8E16E8}"/>
              </a:ext>
            </a:extLst>
          </p:cNvPr>
          <p:cNvSpPr txBox="1"/>
          <p:nvPr/>
        </p:nvSpPr>
        <p:spPr>
          <a:xfrm>
            <a:off x="17500604" y="6515586"/>
            <a:ext cx="49353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bg1"/>
                </a:solidFill>
                <a:effectLst/>
                <a:uFillTx/>
                <a:latin typeface="+mn-lt"/>
                <a:ea typeface="+mn-ea"/>
                <a:cs typeface="+mn-cs"/>
                <a:sym typeface="Helvetica Neue"/>
              </a:rPr>
              <a:t>KOL photo</a:t>
            </a:r>
          </a:p>
        </p:txBody>
      </p:sp>
      <p:sp>
        <p:nvSpPr>
          <p:cNvPr id="3" name="TextBox 2">
            <a:extLst>
              <a:ext uri="{FF2B5EF4-FFF2-40B4-BE49-F238E27FC236}">
                <a16:creationId xmlns:a16="http://schemas.microsoft.com/office/drawing/2014/main" id="{92205FCC-4FC5-FF99-DBA5-1357E8F52B64}"/>
              </a:ext>
            </a:extLst>
          </p:cNvPr>
          <p:cNvSpPr txBox="1"/>
          <p:nvPr/>
        </p:nvSpPr>
        <p:spPr>
          <a:xfrm>
            <a:off x="1703981" y="4994717"/>
            <a:ext cx="12209244"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Castleman Disease (CD) describes a group of disorders that share a spectrum of characteristic histopathological features, but have a wide range of </a:t>
            </a:r>
            <a:r>
              <a:rPr kumimoji="0" lang="en-GB" sz="3200" b="0" i="0" u="none" strike="noStrike" kern="0" cap="none" spc="0" normalizeH="0" baseline="0" dirty="0">
                <a:ln>
                  <a:noFill/>
                </a:ln>
                <a:solidFill>
                  <a:srgbClr val="11688B"/>
                </a:solidFill>
                <a:effectLst/>
                <a:uLnTx/>
                <a:uFillTx/>
                <a:latin typeface="Helvetica Neue"/>
                <a:ea typeface="Helvetica Neue"/>
                <a:cs typeface="Helvetica Neue"/>
                <a:sym typeface="Helvetica Neue"/>
              </a:rPr>
              <a:t>aetiologies</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presentations, treatments and outcomes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1,2</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Multicentric Castleman Disease (MCD) is a subset of CD which has lymphadenopathy in multiple lymph node sites, and is further divided into subsets classified by driver:</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1,2</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a:t>
            </a:r>
          </a:p>
          <a:p>
            <a:pPr marL="1098900" indent="-342900" algn="l">
              <a:buFont typeface="Arial" panose="020B0604020202020204" pitchFamily="34" charset="0"/>
              <a:buChar char="•"/>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Human herpesvirus-8 positive MCD (HHV-8</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MCD)</a:t>
            </a:r>
          </a:p>
          <a:p>
            <a:pPr marL="1098900" indent="-342900" algn="l">
              <a:buFont typeface="Arial" panose="020B0604020202020204" pitchFamily="34" charset="0"/>
              <a:buChar char="•"/>
              <a:defRPr/>
            </a:pPr>
            <a:r>
              <a:rPr kumimoji="0" lang="en-US" sz="3200" b="1" i="0" u="sng" strike="noStrike" kern="0" cap="none" spc="0" normalizeH="0" baseline="0" noProof="0" dirty="0">
                <a:ln>
                  <a:noFill/>
                </a:ln>
                <a:solidFill>
                  <a:srgbClr val="11688B"/>
                </a:solidFill>
                <a:effectLst/>
                <a:uLnTx/>
                <a:uFillTx/>
                <a:latin typeface="Helvetica Neue"/>
                <a:ea typeface="Helvetica Neue"/>
                <a:cs typeface="Helvetica Neue"/>
                <a:sym typeface="Helvetica Neue"/>
              </a:rPr>
              <a:t>P</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olyneuropathy, </a:t>
            </a:r>
            <a:r>
              <a:rPr kumimoji="0" lang="en-US" sz="3200" b="1" i="0" u="sng" strike="noStrike" kern="0" cap="none" spc="0" normalizeH="0" baseline="0" noProof="0" dirty="0">
                <a:ln>
                  <a:noFill/>
                </a:ln>
                <a:solidFill>
                  <a:srgbClr val="11688B"/>
                </a:solidFill>
                <a:effectLst/>
                <a:uLnTx/>
                <a:uFillTx/>
                <a:latin typeface="Helvetica Neue"/>
                <a:ea typeface="Helvetica Neue"/>
                <a:cs typeface="Helvetica Neue"/>
                <a:sym typeface="Helvetica Neue"/>
              </a:rPr>
              <a:t>O</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rganomegaly, </a:t>
            </a:r>
            <a:r>
              <a:rPr kumimoji="0" lang="en-US" sz="3200" b="1" i="0" u="sng" strike="noStrike" kern="0" cap="none" spc="0" normalizeH="0" baseline="0" noProof="0" dirty="0">
                <a:ln>
                  <a:noFill/>
                </a:ln>
                <a:solidFill>
                  <a:srgbClr val="11688B"/>
                </a:solidFill>
                <a:effectLst/>
                <a:uLnTx/>
                <a:uFillTx/>
                <a:latin typeface="Helvetica Neue"/>
                <a:ea typeface="Helvetica Neue"/>
                <a:cs typeface="Helvetica Neue"/>
                <a:sym typeface="Helvetica Neue"/>
              </a:rPr>
              <a:t>E</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ndocrinopathy, </a:t>
            </a:r>
            <a:r>
              <a:rPr kumimoji="0" lang="en-US" sz="3200" b="1" i="0" u="sng" strike="noStrike" kern="0" cap="none" spc="0" normalizeH="0" baseline="0" noProof="0" dirty="0">
                <a:ln>
                  <a:noFill/>
                </a:ln>
                <a:solidFill>
                  <a:srgbClr val="11688B"/>
                </a:solidFill>
                <a:effectLst/>
                <a:uLnTx/>
                <a:uFillTx/>
                <a:latin typeface="Helvetica Neue"/>
                <a:ea typeface="Helvetica Neue"/>
                <a:cs typeface="Helvetica Neue"/>
                <a:sym typeface="Helvetica Neue"/>
              </a:rPr>
              <a:t>M</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onoclonal gammopathy, </a:t>
            </a:r>
            <a:r>
              <a:rPr kumimoji="0" lang="en-US" sz="3200" b="1" i="0" u="sng" strike="noStrike" kern="0" cap="none" spc="0" normalizeH="0" baseline="0" noProof="0" dirty="0">
                <a:ln>
                  <a:noFill/>
                </a:ln>
                <a:solidFill>
                  <a:srgbClr val="11688B"/>
                </a:solidFill>
                <a:effectLst/>
                <a:uLnTx/>
                <a:uFillTx/>
                <a:latin typeface="Helvetica Neue"/>
                <a:ea typeface="Helvetica Neue"/>
                <a:cs typeface="Helvetica Neue"/>
                <a:sym typeface="Helvetica Neue"/>
              </a:rPr>
              <a:t>S</a:t>
            </a:r>
            <a:r>
              <a:rPr kumimoji="0" lang="en-US" sz="3200" b="0" i="0" strike="noStrike" kern="0" cap="none" spc="0" normalizeH="0" baseline="0" noProof="0" dirty="0">
                <a:ln>
                  <a:noFill/>
                </a:ln>
                <a:solidFill>
                  <a:srgbClr val="11688B"/>
                </a:solidFill>
                <a:effectLst/>
                <a:uLnTx/>
                <a:uFillTx/>
                <a:latin typeface="Helvetica Neue"/>
                <a:ea typeface="Helvetica Neue"/>
                <a:cs typeface="Helvetica Neue"/>
                <a:sym typeface="Helvetica Neue"/>
              </a:rPr>
              <a:t>kin</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changes associated MCD (POEMS-MCD)</a:t>
            </a:r>
          </a:p>
          <a:p>
            <a:pPr marL="1098900" indent="-342900" algn="l">
              <a:buFont typeface="Arial" panose="020B0604020202020204" pitchFamily="34" charset="0"/>
              <a:buChar char="•"/>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Idiopathic MCD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with unknown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aetiology</a:t>
            </a: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96402" y="1834121"/>
            <a:ext cx="16494374" cy="29350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CD refers to a heterogenous group of disorders that share histopathological features of the lymph nodes</a:t>
            </a:r>
          </a:p>
        </p:txBody>
      </p:sp>
      <p:grpSp>
        <p:nvGrpSpPr>
          <p:cNvPr id="2" name="Group 1">
            <a:extLst>
              <a:ext uri="{FF2B5EF4-FFF2-40B4-BE49-F238E27FC236}">
                <a16:creationId xmlns:a16="http://schemas.microsoft.com/office/drawing/2014/main" id="{2BF0BE58-3C65-87B6-2464-2D129B504DC0}"/>
              </a:ext>
            </a:extLst>
          </p:cNvPr>
          <p:cNvGrpSpPr/>
          <p:nvPr/>
        </p:nvGrpSpPr>
        <p:grpSpPr>
          <a:xfrm>
            <a:off x="14788920" y="3203133"/>
            <a:ext cx="8769811" cy="8144616"/>
            <a:chOff x="14788920" y="3203133"/>
            <a:chExt cx="8769811" cy="8144616"/>
          </a:xfrm>
        </p:grpSpPr>
        <p:sp>
          <p:nvSpPr>
            <p:cNvPr id="5" name="Rounded Rectangle 4">
              <a:extLst>
                <a:ext uri="{FF2B5EF4-FFF2-40B4-BE49-F238E27FC236}">
                  <a16:creationId xmlns:a16="http://schemas.microsoft.com/office/drawing/2014/main" id="{C22634DE-AC02-A8AE-619A-DBCF9781A5EF}"/>
                </a:ext>
              </a:extLst>
            </p:cNvPr>
            <p:cNvSpPr/>
            <p:nvPr/>
          </p:nvSpPr>
          <p:spPr>
            <a:xfrm>
              <a:off x="15016162" y="9473157"/>
              <a:ext cx="8372476" cy="1210588"/>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7" name="Group 6">
              <a:extLst>
                <a:ext uri="{FF2B5EF4-FFF2-40B4-BE49-F238E27FC236}">
                  <a16:creationId xmlns:a16="http://schemas.microsoft.com/office/drawing/2014/main" id="{FB117106-C861-CEDC-36BF-7313FC8A24E3}"/>
                </a:ext>
              </a:extLst>
            </p:cNvPr>
            <p:cNvGrpSpPr/>
            <p:nvPr/>
          </p:nvGrpSpPr>
          <p:grpSpPr>
            <a:xfrm>
              <a:off x="17166432" y="3203133"/>
              <a:ext cx="4014788" cy="720000"/>
              <a:chOff x="17166432" y="3203133"/>
              <a:chExt cx="4014788" cy="720000"/>
            </a:xfrm>
          </p:grpSpPr>
          <p:sp>
            <p:nvSpPr>
              <p:cNvPr id="41" name="Rounded Rectangle 40">
                <a:extLst>
                  <a:ext uri="{FF2B5EF4-FFF2-40B4-BE49-F238E27FC236}">
                    <a16:creationId xmlns:a16="http://schemas.microsoft.com/office/drawing/2014/main" id="{D86E5881-DA90-E907-473E-F5E66B5B49A8}"/>
                  </a:ext>
                </a:extLst>
              </p:cNvPr>
              <p:cNvSpPr/>
              <p:nvPr/>
            </p:nvSpPr>
            <p:spPr>
              <a:xfrm>
                <a:off x="17166432" y="3203133"/>
                <a:ext cx="4014788" cy="720000"/>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TextBox 41">
                <a:extLst>
                  <a:ext uri="{FF2B5EF4-FFF2-40B4-BE49-F238E27FC236}">
                    <a16:creationId xmlns:a16="http://schemas.microsoft.com/office/drawing/2014/main" id="{38C67649-1E77-5573-C9A0-FD75511B3465}"/>
                  </a:ext>
                </a:extLst>
              </p:cNvPr>
              <p:cNvSpPr txBox="1"/>
              <p:nvPr/>
            </p:nvSpPr>
            <p:spPr>
              <a:xfrm>
                <a:off x="17166432" y="3326369"/>
                <a:ext cx="40147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mn-lt"/>
                    <a:ea typeface="+mn-ea"/>
                    <a:cs typeface="+mn-cs"/>
                    <a:sym typeface="Helvetica Neue"/>
                  </a:rPr>
                  <a:t>Castleman Disease (CD)</a:t>
                </a:r>
                <a:r>
                  <a:rPr kumimoji="0" lang="en-US" sz="2400" b="1" i="0" u="none" strike="noStrike" cap="none" spc="0" normalizeH="0" baseline="30000" dirty="0">
                    <a:ln>
                      <a:noFill/>
                    </a:ln>
                    <a:solidFill>
                      <a:schemeClr val="bg1"/>
                    </a:solidFill>
                    <a:effectLst/>
                    <a:uFillTx/>
                    <a:latin typeface="+mn-lt"/>
                    <a:ea typeface="+mn-ea"/>
                    <a:cs typeface="+mn-cs"/>
                    <a:sym typeface="Helvetica Neue"/>
                  </a:rPr>
                  <a:t>1</a:t>
                </a:r>
              </a:p>
            </p:txBody>
          </p:sp>
        </p:grpSp>
        <p:grpSp>
          <p:nvGrpSpPr>
            <p:cNvPr id="8" name="Group 7">
              <a:extLst>
                <a:ext uri="{FF2B5EF4-FFF2-40B4-BE49-F238E27FC236}">
                  <a16:creationId xmlns:a16="http://schemas.microsoft.com/office/drawing/2014/main" id="{7667607F-7EC2-0613-CABF-9D6BC80BB72D}"/>
                </a:ext>
              </a:extLst>
            </p:cNvPr>
            <p:cNvGrpSpPr/>
            <p:nvPr/>
          </p:nvGrpSpPr>
          <p:grpSpPr>
            <a:xfrm>
              <a:off x="19373850" y="5361951"/>
              <a:ext cx="4014788" cy="720000"/>
              <a:chOff x="19373850" y="4617596"/>
              <a:chExt cx="4014788" cy="720000"/>
            </a:xfrm>
          </p:grpSpPr>
          <p:sp>
            <p:nvSpPr>
              <p:cNvPr id="39" name="Rounded Rectangle 38">
                <a:extLst>
                  <a:ext uri="{FF2B5EF4-FFF2-40B4-BE49-F238E27FC236}">
                    <a16:creationId xmlns:a16="http://schemas.microsoft.com/office/drawing/2014/main" id="{4007516E-EAB1-0109-E20C-EBD280213B53}"/>
                  </a:ext>
                </a:extLst>
              </p:cNvPr>
              <p:cNvSpPr/>
              <p:nvPr/>
            </p:nvSpPr>
            <p:spPr>
              <a:xfrm>
                <a:off x="19373850" y="4617596"/>
                <a:ext cx="4014788" cy="720000"/>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TextBox 39">
                <a:extLst>
                  <a:ext uri="{FF2B5EF4-FFF2-40B4-BE49-F238E27FC236}">
                    <a16:creationId xmlns:a16="http://schemas.microsoft.com/office/drawing/2014/main" id="{F759C757-7000-1B45-34C0-3F7180CDC33D}"/>
                  </a:ext>
                </a:extLst>
              </p:cNvPr>
              <p:cNvSpPr txBox="1"/>
              <p:nvPr/>
            </p:nvSpPr>
            <p:spPr>
              <a:xfrm>
                <a:off x="19373850" y="4742419"/>
                <a:ext cx="40147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chemeClr val="bg1"/>
                    </a:solidFill>
                  </a:rPr>
                  <a:t>Multicentric </a:t>
                </a:r>
                <a:r>
                  <a:rPr kumimoji="0" lang="en-US" sz="2400" b="1" i="0" u="none" strike="noStrike" cap="none" spc="0" normalizeH="0" baseline="0" dirty="0">
                    <a:ln>
                      <a:noFill/>
                    </a:ln>
                    <a:solidFill>
                      <a:schemeClr val="bg1"/>
                    </a:solidFill>
                    <a:effectLst/>
                    <a:uFillTx/>
                    <a:latin typeface="+mn-lt"/>
                    <a:ea typeface="+mn-ea"/>
                    <a:cs typeface="+mn-cs"/>
                    <a:sym typeface="Helvetica Neue"/>
                  </a:rPr>
                  <a:t>CD (MCD)</a:t>
                </a:r>
              </a:p>
            </p:txBody>
          </p:sp>
        </p:grpSp>
        <p:grpSp>
          <p:nvGrpSpPr>
            <p:cNvPr id="9" name="Group 8">
              <a:extLst>
                <a:ext uri="{FF2B5EF4-FFF2-40B4-BE49-F238E27FC236}">
                  <a16:creationId xmlns:a16="http://schemas.microsoft.com/office/drawing/2014/main" id="{DEF5F33E-FCEB-CED9-054F-2E8F2B17CFF3}"/>
                </a:ext>
              </a:extLst>
            </p:cNvPr>
            <p:cNvGrpSpPr/>
            <p:nvPr/>
          </p:nvGrpSpPr>
          <p:grpSpPr>
            <a:xfrm>
              <a:off x="15016162" y="5361951"/>
              <a:ext cx="4014788" cy="720000"/>
              <a:chOff x="15016162" y="4617596"/>
              <a:chExt cx="4014788" cy="720000"/>
            </a:xfrm>
          </p:grpSpPr>
          <p:sp>
            <p:nvSpPr>
              <p:cNvPr id="37" name="Rounded Rectangle 36">
                <a:extLst>
                  <a:ext uri="{FF2B5EF4-FFF2-40B4-BE49-F238E27FC236}">
                    <a16:creationId xmlns:a16="http://schemas.microsoft.com/office/drawing/2014/main" id="{896C80B1-E3E5-F9E1-D40C-8DE4D9ABBF1B}"/>
                  </a:ext>
                </a:extLst>
              </p:cNvPr>
              <p:cNvSpPr/>
              <p:nvPr/>
            </p:nvSpPr>
            <p:spPr>
              <a:xfrm>
                <a:off x="15016162" y="4617596"/>
                <a:ext cx="4014788" cy="720000"/>
              </a:xfrm>
              <a:prstGeom prst="roundRect">
                <a:avLst/>
              </a:prstGeom>
              <a:noFill/>
              <a:ln w="1905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TextBox 37">
                <a:extLst>
                  <a:ext uri="{FF2B5EF4-FFF2-40B4-BE49-F238E27FC236}">
                    <a16:creationId xmlns:a16="http://schemas.microsoft.com/office/drawing/2014/main" id="{E333C0D3-7C78-49FF-90C5-6887D0F1A53F}"/>
                  </a:ext>
                </a:extLst>
              </p:cNvPr>
              <p:cNvSpPr txBox="1"/>
              <p:nvPr/>
            </p:nvSpPr>
            <p:spPr>
              <a:xfrm>
                <a:off x="15016162" y="4742419"/>
                <a:ext cx="40147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rgbClr val="11688B"/>
                    </a:solidFill>
                  </a:rPr>
                  <a:t>Unicentric </a:t>
                </a:r>
                <a:r>
                  <a:rPr kumimoji="0" lang="en-US" sz="2400" b="1" i="0" u="none" strike="noStrike" cap="none" spc="0" normalizeH="0" baseline="0" dirty="0">
                    <a:ln>
                      <a:noFill/>
                    </a:ln>
                    <a:solidFill>
                      <a:srgbClr val="11688B"/>
                    </a:solidFill>
                    <a:effectLst/>
                    <a:uFillTx/>
                    <a:latin typeface="+mn-lt"/>
                    <a:ea typeface="+mn-ea"/>
                    <a:cs typeface="+mn-cs"/>
                    <a:sym typeface="Helvetica Neue"/>
                  </a:rPr>
                  <a:t>CD (UCD)</a:t>
                </a:r>
              </a:p>
            </p:txBody>
          </p:sp>
        </p:grpSp>
        <p:grpSp>
          <p:nvGrpSpPr>
            <p:cNvPr id="10" name="Group 9">
              <a:extLst>
                <a:ext uri="{FF2B5EF4-FFF2-40B4-BE49-F238E27FC236}">
                  <a16:creationId xmlns:a16="http://schemas.microsoft.com/office/drawing/2014/main" id="{4DDD07D9-E767-8C9B-0DA0-9E4B0F28F8CC}"/>
                </a:ext>
              </a:extLst>
            </p:cNvPr>
            <p:cNvGrpSpPr/>
            <p:nvPr/>
          </p:nvGrpSpPr>
          <p:grpSpPr>
            <a:xfrm>
              <a:off x="15016162" y="7825805"/>
              <a:ext cx="2671763" cy="1260000"/>
              <a:chOff x="15016162" y="6429465"/>
              <a:chExt cx="2671763" cy="1260000"/>
            </a:xfrm>
          </p:grpSpPr>
          <p:sp>
            <p:nvSpPr>
              <p:cNvPr id="35" name="Rounded Rectangle 34">
                <a:extLst>
                  <a:ext uri="{FF2B5EF4-FFF2-40B4-BE49-F238E27FC236}">
                    <a16:creationId xmlns:a16="http://schemas.microsoft.com/office/drawing/2014/main" id="{9B0EB3FC-6877-DCEF-DF0E-D94C64C6A7A7}"/>
                  </a:ext>
                </a:extLst>
              </p:cNvPr>
              <p:cNvSpPr/>
              <p:nvPr/>
            </p:nvSpPr>
            <p:spPr>
              <a:xfrm>
                <a:off x="15016162" y="6429465"/>
                <a:ext cx="2671763" cy="1260000"/>
              </a:xfrm>
              <a:prstGeom prst="roundRect">
                <a:avLst>
                  <a:gd name="adj" fmla="val 7164"/>
                </a:avLst>
              </a:prstGeom>
              <a:noFill/>
              <a:ln w="1905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TextBox 35">
                <a:extLst>
                  <a:ext uri="{FF2B5EF4-FFF2-40B4-BE49-F238E27FC236}">
                    <a16:creationId xmlns:a16="http://schemas.microsoft.com/office/drawing/2014/main" id="{4D403BB0-DC7E-0409-36D8-02E892E1A9D1}"/>
                  </a:ext>
                </a:extLst>
              </p:cNvPr>
              <p:cNvSpPr txBox="1"/>
              <p:nvPr/>
            </p:nvSpPr>
            <p:spPr>
              <a:xfrm>
                <a:off x="15016162" y="6651624"/>
                <a:ext cx="267176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rgbClr val="11688B"/>
                    </a:solidFill>
                  </a:rPr>
                  <a:t>HHV-8 positive</a:t>
                </a:r>
              </a:p>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11688B"/>
                    </a:solidFill>
                    <a:effectLst/>
                    <a:uFillTx/>
                    <a:latin typeface="+mn-lt"/>
                    <a:ea typeface="+mn-ea"/>
                    <a:cs typeface="+mn-cs"/>
                    <a:sym typeface="Helvetica Neue"/>
                  </a:rPr>
                  <a:t>MCD</a:t>
                </a:r>
              </a:p>
            </p:txBody>
          </p:sp>
        </p:grpSp>
        <p:grpSp>
          <p:nvGrpSpPr>
            <p:cNvPr id="11" name="Group 10">
              <a:extLst>
                <a:ext uri="{FF2B5EF4-FFF2-40B4-BE49-F238E27FC236}">
                  <a16:creationId xmlns:a16="http://schemas.microsoft.com/office/drawing/2014/main" id="{45A1B949-83ED-ECE0-FD76-BBD94AB6E4EF}"/>
                </a:ext>
              </a:extLst>
            </p:cNvPr>
            <p:cNvGrpSpPr/>
            <p:nvPr/>
          </p:nvGrpSpPr>
          <p:grpSpPr>
            <a:xfrm>
              <a:off x="17872075" y="7825805"/>
              <a:ext cx="2686051" cy="1260000"/>
              <a:chOff x="17830799" y="6429465"/>
              <a:chExt cx="2686051" cy="1260000"/>
            </a:xfrm>
          </p:grpSpPr>
          <p:sp>
            <p:nvSpPr>
              <p:cNvPr id="33" name="Rounded Rectangle 32">
                <a:extLst>
                  <a:ext uri="{FF2B5EF4-FFF2-40B4-BE49-F238E27FC236}">
                    <a16:creationId xmlns:a16="http://schemas.microsoft.com/office/drawing/2014/main" id="{195EE074-173E-2A6E-E8D0-C7DF3858B1DE}"/>
                  </a:ext>
                </a:extLst>
              </p:cNvPr>
              <p:cNvSpPr/>
              <p:nvPr/>
            </p:nvSpPr>
            <p:spPr>
              <a:xfrm>
                <a:off x="17830799" y="6429465"/>
                <a:ext cx="2671763" cy="1260000"/>
              </a:xfrm>
              <a:prstGeom prst="roundRect">
                <a:avLst>
                  <a:gd name="adj" fmla="val 7164"/>
                </a:avLst>
              </a:prstGeom>
              <a:noFill/>
              <a:ln w="1905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86E3A319-B3A2-CCBB-DF19-9DF2AD8F81A5}"/>
                  </a:ext>
                </a:extLst>
              </p:cNvPr>
              <p:cNvSpPr txBox="1"/>
              <p:nvPr/>
            </p:nvSpPr>
            <p:spPr>
              <a:xfrm>
                <a:off x="17845087" y="6459346"/>
                <a:ext cx="267176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rgbClr val="11688B"/>
                    </a:solidFill>
                  </a:rPr>
                  <a:t>POEMS associated</a:t>
                </a:r>
              </a:p>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11688B"/>
                    </a:solidFill>
                    <a:effectLst/>
                    <a:uFillTx/>
                    <a:latin typeface="+mn-lt"/>
                    <a:ea typeface="+mn-ea"/>
                    <a:cs typeface="+mn-cs"/>
                    <a:sym typeface="Helvetica Neue"/>
                  </a:rPr>
                  <a:t>MCD</a:t>
                </a:r>
                <a:r>
                  <a:rPr lang="en-GB" sz="2400" b="1" baseline="30000" dirty="0">
                    <a:solidFill>
                      <a:srgbClr val="11688B"/>
                    </a:solidFill>
                  </a:rPr>
                  <a:t>†</a:t>
                </a:r>
                <a:endParaRPr kumimoji="0" lang="en-US" sz="2400" b="1" i="0" u="none" strike="noStrike" cap="none" spc="0" normalizeH="0" baseline="0" dirty="0">
                  <a:ln>
                    <a:noFill/>
                  </a:ln>
                  <a:solidFill>
                    <a:srgbClr val="11688B"/>
                  </a:solidFill>
                  <a:effectLst/>
                  <a:uFillTx/>
                  <a:latin typeface="+mn-lt"/>
                  <a:ea typeface="+mn-ea"/>
                  <a:cs typeface="+mn-cs"/>
                  <a:sym typeface="Helvetica Neue"/>
                </a:endParaRPr>
              </a:p>
            </p:txBody>
          </p:sp>
        </p:grpSp>
        <p:grpSp>
          <p:nvGrpSpPr>
            <p:cNvPr id="12" name="Group 11">
              <a:extLst>
                <a:ext uri="{FF2B5EF4-FFF2-40B4-BE49-F238E27FC236}">
                  <a16:creationId xmlns:a16="http://schemas.microsoft.com/office/drawing/2014/main" id="{DCFB0F9E-A86B-A9DB-4166-4047E121457D}"/>
                </a:ext>
              </a:extLst>
            </p:cNvPr>
            <p:cNvGrpSpPr/>
            <p:nvPr/>
          </p:nvGrpSpPr>
          <p:grpSpPr>
            <a:xfrm>
              <a:off x="20716875" y="7825805"/>
              <a:ext cx="2671763" cy="1260000"/>
              <a:chOff x="20716875" y="6429465"/>
              <a:chExt cx="2671763" cy="1260000"/>
            </a:xfrm>
          </p:grpSpPr>
          <p:sp>
            <p:nvSpPr>
              <p:cNvPr id="31" name="Rounded Rectangle 30">
                <a:extLst>
                  <a:ext uri="{FF2B5EF4-FFF2-40B4-BE49-F238E27FC236}">
                    <a16:creationId xmlns:a16="http://schemas.microsoft.com/office/drawing/2014/main" id="{AD329DFE-AD00-96A1-4E4E-2AB55FF0FE36}"/>
                  </a:ext>
                </a:extLst>
              </p:cNvPr>
              <p:cNvSpPr/>
              <p:nvPr/>
            </p:nvSpPr>
            <p:spPr>
              <a:xfrm>
                <a:off x="20716875" y="6429465"/>
                <a:ext cx="2671763" cy="1260000"/>
              </a:xfrm>
              <a:prstGeom prst="roundRect">
                <a:avLst>
                  <a:gd name="adj" fmla="val 7164"/>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TextBox 31">
                <a:extLst>
                  <a:ext uri="{FF2B5EF4-FFF2-40B4-BE49-F238E27FC236}">
                    <a16:creationId xmlns:a16="http://schemas.microsoft.com/office/drawing/2014/main" id="{D29CD8EB-1241-8696-1139-F1E145114594}"/>
                  </a:ext>
                </a:extLst>
              </p:cNvPr>
              <p:cNvSpPr txBox="1"/>
              <p:nvPr/>
            </p:nvSpPr>
            <p:spPr>
              <a:xfrm>
                <a:off x="20716875" y="6590748"/>
                <a:ext cx="267176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chemeClr val="bg1"/>
                    </a:solidFill>
                  </a:rPr>
                  <a:t>Idiopathic</a:t>
                </a:r>
              </a:p>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mn-lt"/>
                    <a:ea typeface="+mn-ea"/>
                    <a:cs typeface="+mn-cs"/>
                    <a:sym typeface="Helvetica Neue"/>
                  </a:rPr>
                  <a:t>MCD (iMCD)</a:t>
                </a:r>
              </a:p>
            </p:txBody>
          </p:sp>
        </p:grpSp>
        <p:sp>
          <p:nvSpPr>
            <p:cNvPr id="13" name="TextBox 12">
              <a:extLst>
                <a:ext uri="{FF2B5EF4-FFF2-40B4-BE49-F238E27FC236}">
                  <a16:creationId xmlns:a16="http://schemas.microsoft.com/office/drawing/2014/main" id="{41EECE30-07AC-D168-8606-92E1D612BFAE}"/>
                </a:ext>
              </a:extLst>
            </p:cNvPr>
            <p:cNvSpPr txBox="1"/>
            <p:nvPr/>
          </p:nvSpPr>
          <p:spPr>
            <a:xfrm>
              <a:off x="15075577" y="10968158"/>
              <a:ext cx="791074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a:t>
              </a:r>
              <a:r>
                <a:rPr kumimoji="0" lang="en-GB" sz="1800" b="0" i="0" u="none" strike="noStrike" cap="none" spc="0" normalizeH="0" baseline="0" dirty="0">
                  <a:ln>
                    <a:noFill/>
                  </a:ln>
                  <a:solidFill>
                    <a:srgbClr val="11688B"/>
                  </a:solidFill>
                  <a:effectLst/>
                  <a:uFillTx/>
                  <a:latin typeface="+mn-lt"/>
                  <a:ea typeface="+mn-ea"/>
                  <a:cs typeface="+mn-cs"/>
                  <a:sym typeface="Helvetica Neue"/>
                </a:rPr>
                <a:t>Also known as Kaposi sarcom</a:t>
              </a:r>
              <a:r>
                <a:rPr lang="en-GB" sz="1800" dirty="0">
                  <a:solidFill>
                    <a:srgbClr val="11688B"/>
                  </a:solidFill>
                </a:rPr>
                <a:t>a-associated herpesvirus. </a:t>
              </a:r>
              <a:endParaRPr kumimoji="0" lang="en-US" sz="1800" b="0" i="0" u="none" strike="noStrike" cap="none" spc="0" normalizeH="0" baseline="0" dirty="0">
                <a:ln>
                  <a:noFill/>
                </a:ln>
                <a:solidFill>
                  <a:srgbClr val="11688B"/>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16C5ED34-F3FE-C88A-B945-57DEA907BD93}"/>
                </a:ext>
              </a:extLst>
            </p:cNvPr>
            <p:cNvSpPr txBox="1"/>
            <p:nvPr/>
          </p:nvSpPr>
          <p:spPr>
            <a:xfrm>
              <a:off x="15141229" y="4308213"/>
              <a:ext cx="37646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solidFill>
                    <a:srgbClr val="11688B"/>
                  </a:solidFill>
                </a:rPr>
                <a:t>Abnormal lymphoproliferation in a </a:t>
              </a:r>
              <a:r>
                <a:rPr lang="en-GB" sz="1800" u="sng" dirty="0">
                  <a:solidFill>
                    <a:srgbClr val="11688B"/>
                  </a:solidFill>
                </a:rPr>
                <a:t>single lymph node site</a:t>
              </a:r>
              <a:endParaRPr kumimoji="0" lang="en-US" sz="1800" b="0" i="0" u="sng" strike="noStrike" cap="none" spc="0" normalizeH="0" baseline="0" dirty="0">
                <a:ln>
                  <a:noFill/>
                </a:ln>
                <a:solidFill>
                  <a:srgbClr val="11688B"/>
                </a:solidFill>
                <a:effectLst/>
                <a:uFillTx/>
                <a:latin typeface="+mn-lt"/>
                <a:ea typeface="+mn-ea"/>
                <a:cs typeface="+mn-cs"/>
                <a:sym typeface="Helvetica Neue"/>
              </a:endParaRPr>
            </a:p>
          </p:txBody>
        </p:sp>
        <p:sp>
          <p:nvSpPr>
            <p:cNvPr id="15" name="TextBox 14">
              <a:extLst>
                <a:ext uri="{FF2B5EF4-FFF2-40B4-BE49-F238E27FC236}">
                  <a16:creationId xmlns:a16="http://schemas.microsoft.com/office/drawing/2014/main" id="{4229636D-559C-8047-84D4-8A2F1EFEA96C}"/>
                </a:ext>
              </a:extLst>
            </p:cNvPr>
            <p:cNvSpPr txBox="1"/>
            <p:nvPr/>
          </p:nvSpPr>
          <p:spPr>
            <a:xfrm>
              <a:off x="19498917" y="4308213"/>
              <a:ext cx="37646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solidFill>
                    <a:srgbClr val="11688B"/>
                  </a:solidFill>
                </a:rPr>
                <a:t>Abnormal lymphoproliferation in </a:t>
              </a:r>
              <a:r>
                <a:rPr lang="en-GB" sz="1800" u="sng" dirty="0">
                  <a:solidFill>
                    <a:srgbClr val="11688B"/>
                  </a:solidFill>
                </a:rPr>
                <a:t>multiple lymph node sites</a:t>
              </a:r>
              <a:endParaRPr kumimoji="0" lang="en-US" sz="1800" b="0" i="0" u="sng" strike="noStrike" cap="none" spc="0" normalizeH="0" baseline="0" dirty="0">
                <a:ln>
                  <a:noFill/>
                </a:ln>
                <a:solidFill>
                  <a:srgbClr val="11688B"/>
                </a:solidFill>
                <a:effectLst/>
                <a:uFillTx/>
                <a:latin typeface="+mn-lt"/>
                <a:ea typeface="+mn-ea"/>
                <a:cs typeface="+mn-cs"/>
                <a:sym typeface="Helvetica Neue"/>
              </a:endParaRPr>
            </a:p>
          </p:txBody>
        </p:sp>
        <p:sp>
          <p:nvSpPr>
            <p:cNvPr id="16" name="TextBox 15">
              <a:extLst>
                <a:ext uri="{FF2B5EF4-FFF2-40B4-BE49-F238E27FC236}">
                  <a16:creationId xmlns:a16="http://schemas.microsoft.com/office/drawing/2014/main" id="{A637C462-BFF9-540E-03A8-E3B56CCE6D40}"/>
                </a:ext>
              </a:extLst>
            </p:cNvPr>
            <p:cNvSpPr txBox="1"/>
            <p:nvPr/>
          </p:nvSpPr>
          <p:spPr>
            <a:xfrm>
              <a:off x="15248524" y="6647281"/>
              <a:ext cx="220741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solidFill>
                    <a:srgbClr val="11688B"/>
                  </a:solidFill>
                </a:rPr>
                <a:t>MCD caused by HHV-8*</a:t>
              </a:r>
              <a:endParaRPr kumimoji="0" lang="en-US" sz="1800" b="0" i="0" u="sng" strike="noStrike" cap="none" spc="0" normalizeH="0" baseline="30000" dirty="0">
                <a:ln>
                  <a:noFill/>
                </a:ln>
                <a:solidFill>
                  <a:srgbClr val="11688B"/>
                </a:solidFill>
                <a:effectLst/>
                <a:uFillTx/>
                <a:latin typeface="+mn-lt"/>
                <a:ea typeface="+mn-ea"/>
                <a:cs typeface="+mn-cs"/>
                <a:sym typeface="Helvetica Neue"/>
              </a:endParaRPr>
            </a:p>
          </p:txBody>
        </p:sp>
        <p:sp>
          <p:nvSpPr>
            <p:cNvPr id="17" name="TextBox 16">
              <a:extLst>
                <a:ext uri="{FF2B5EF4-FFF2-40B4-BE49-F238E27FC236}">
                  <a16:creationId xmlns:a16="http://schemas.microsoft.com/office/drawing/2014/main" id="{068DA124-6031-D9AE-D9B7-C3756C76945C}"/>
                </a:ext>
              </a:extLst>
            </p:cNvPr>
            <p:cNvSpPr txBox="1"/>
            <p:nvPr/>
          </p:nvSpPr>
          <p:spPr>
            <a:xfrm>
              <a:off x="18101922" y="6508782"/>
              <a:ext cx="22074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solidFill>
                    <a:srgbClr val="11688B"/>
                  </a:solidFill>
                </a:rPr>
                <a:t>MCD caused by a monoclonal plasma cell disorder</a:t>
              </a:r>
              <a:endParaRPr kumimoji="0" lang="en-US" sz="1800" b="0" i="0" u="sng" strike="noStrike" cap="none" spc="0" normalizeH="0" baseline="30000" dirty="0">
                <a:ln>
                  <a:noFill/>
                </a:ln>
                <a:solidFill>
                  <a:srgbClr val="11688B"/>
                </a:solidFill>
                <a:effectLst/>
                <a:uFillTx/>
                <a:latin typeface="+mn-lt"/>
                <a:ea typeface="+mn-ea"/>
                <a:cs typeface="+mn-cs"/>
                <a:sym typeface="Helvetica Neue"/>
              </a:endParaRPr>
            </a:p>
          </p:txBody>
        </p:sp>
        <p:sp>
          <p:nvSpPr>
            <p:cNvPr id="18" name="TextBox 17">
              <a:extLst>
                <a:ext uri="{FF2B5EF4-FFF2-40B4-BE49-F238E27FC236}">
                  <a16:creationId xmlns:a16="http://schemas.microsoft.com/office/drawing/2014/main" id="{E8621D9E-D3FC-82F8-390A-0F2B9581307D}"/>
                </a:ext>
              </a:extLst>
            </p:cNvPr>
            <p:cNvSpPr txBox="1"/>
            <p:nvPr/>
          </p:nvSpPr>
          <p:spPr>
            <a:xfrm>
              <a:off x="20912464" y="6508783"/>
              <a:ext cx="220741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1800" dirty="0">
                  <a:solidFill>
                    <a:srgbClr val="11688B"/>
                  </a:solidFill>
                </a:rPr>
                <a:t>HHV-8 negative MCD of unknown aetiology</a:t>
              </a:r>
              <a:endParaRPr kumimoji="0" lang="en-US" sz="1800" b="0" i="0" u="sng" strike="noStrike" cap="none" spc="0" normalizeH="0" baseline="30000" dirty="0">
                <a:ln>
                  <a:noFill/>
                </a:ln>
                <a:solidFill>
                  <a:srgbClr val="11688B"/>
                </a:solidFill>
                <a:effectLst/>
                <a:uFillTx/>
                <a:latin typeface="+mn-lt"/>
                <a:ea typeface="+mn-ea"/>
                <a:cs typeface="+mn-cs"/>
                <a:sym typeface="Helvetica Neue"/>
              </a:endParaRPr>
            </a:p>
          </p:txBody>
        </p:sp>
        <p:cxnSp>
          <p:nvCxnSpPr>
            <p:cNvPr id="19" name="Elbow Connector 18">
              <a:extLst>
                <a:ext uri="{FF2B5EF4-FFF2-40B4-BE49-F238E27FC236}">
                  <a16:creationId xmlns:a16="http://schemas.microsoft.com/office/drawing/2014/main" id="{587BC748-4EEE-BD69-B1A4-DA8FFE653A6E}"/>
                </a:ext>
              </a:extLst>
            </p:cNvPr>
            <p:cNvCxnSpPr>
              <a:stCxn id="41" idx="2"/>
              <a:endCxn id="15" idx="0"/>
            </p:cNvCxnSpPr>
            <p:nvPr/>
          </p:nvCxnSpPr>
          <p:spPr>
            <a:xfrm rot="16200000" flipH="1">
              <a:off x="20084995" y="3011964"/>
              <a:ext cx="385080" cy="2207418"/>
            </a:xfrm>
            <a:prstGeom prst="bentConnector3">
              <a:avLst/>
            </a:prstGeom>
            <a:noFill/>
            <a:ln w="25400" cap="flat">
              <a:solidFill>
                <a:srgbClr val="F28A0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5BAF3709-8F92-B3C6-A285-536F9DF26AFB}"/>
                </a:ext>
              </a:extLst>
            </p:cNvPr>
            <p:cNvCxnSpPr>
              <a:stCxn id="15" idx="2"/>
              <a:endCxn id="39" idx="0"/>
            </p:cNvCxnSpPr>
            <p:nvPr/>
          </p:nvCxnSpPr>
          <p:spPr>
            <a:xfrm>
              <a:off x="21381244" y="4964803"/>
              <a:ext cx="0" cy="397148"/>
            </a:xfrm>
            <a:prstGeom prst="straightConnector1">
              <a:avLst/>
            </a:prstGeom>
            <a:noFill/>
            <a:ln w="25400" cap="flat">
              <a:solidFill>
                <a:srgbClr val="F28A0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Elbow Connector 20">
              <a:extLst>
                <a:ext uri="{FF2B5EF4-FFF2-40B4-BE49-F238E27FC236}">
                  <a16:creationId xmlns:a16="http://schemas.microsoft.com/office/drawing/2014/main" id="{3C01BFB3-70D6-8F84-3721-D1D96B38A92E}"/>
                </a:ext>
              </a:extLst>
            </p:cNvPr>
            <p:cNvCxnSpPr>
              <a:stCxn id="41" idx="2"/>
              <a:endCxn id="14" idx="0"/>
            </p:cNvCxnSpPr>
            <p:nvPr/>
          </p:nvCxnSpPr>
          <p:spPr>
            <a:xfrm rot="5400000">
              <a:off x="17906151" y="3040538"/>
              <a:ext cx="385080" cy="2150270"/>
            </a:xfrm>
            <a:prstGeom prst="bentConnector3">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0F3B401D-FC2B-6091-C65F-2A70BD28999A}"/>
                </a:ext>
              </a:extLst>
            </p:cNvPr>
            <p:cNvCxnSpPr/>
            <p:nvPr/>
          </p:nvCxnSpPr>
          <p:spPr>
            <a:xfrm>
              <a:off x="17039832" y="4964803"/>
              <a:ext cx="0" cy="397148"/>
            </a:xfrm>
            <a:prstGeom prst="straightConnector1">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Elbow Connector 22">
              <a:extLst>
                <a:ext uri="{FF2B5EF4-FFF2-40B4-BE49-F238E27FC236}">
                  <a16:creationId xmlns:a16="http://schemas.microsoft.com/office/drawing/2014/main" id="{74299813-03E9-27A7-6C44-A8E2A2F5844A}"/>
                </a:ext>
              </a:extLst>
            </p:cNvPr>
            <p:cNvCxnSpPr>
              <a:stCxn id="39" idx="2"/>
              <a:endCxn id="18" idx="0"/>
            </p:cNvCxnSpPr>
            <p:nvPr/>
          </p:nvCxnSpPr>
          <p:spPr>
            <a:xfrm rot="16200000" flipH="1">
              <a:off x="21485292" y="5977902"/>
              <a:ext cx="426832" cy="634929"/>
            </a:xfrm>
            <a:prstGeom prst="bentConnector3">
              <a:avLst/>
            </a:prstGeom>
            <a:noFill/>
            <a:ln w="25400" cap="flat">
              <a:solidFill>
                <a:srgbClr val="F28A0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20AF38A8-F997-5699-E8A6-AF03774EC260}"/>
                </a:ext>
              </a:extLst>
            </p:cNvPr>
            <p:cNvCxnSpPr>
              <a:cxnSpLocks/>
              <a:stCxn id="18" idx="2"/>
            </p:cNvCxnSpPr>
            <p:nvPr/>
          </p:nvCxnSpPr>
          <p:spPr>
            <a:xfrm>
              <a:off x="22016173" y="7442372"/>
              <a:ext cx="0" cy="383433"/>
            </a:xfrm>
            <a:prstGeom prst="straightConnector1">
              <a:avLst/>
            </a:prstGeom>
            <a:noFill/>
            <a:ln w="25400" cap="flat">
              <a:solidFill>
                <a:srgbClr val="F28A0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Elbow Connector 24">
              <a:extLst>
                <a:ext uri="{FF2B5EF4-FFF2-40B4-BE49-F238E27FC236}">
                  <a16:creationId xmlns:a16="http://schemas.microsoft.com/office/drawing/2014/main" id="{F84FCB09-0C6B-4B15-E782-A7581EE99777}"/>
                </a:ext>
              </a:extLst>
            </p:cNvPr>
            <p:cNvCxnSpPr>
              <a:stCxn id="39" idx="2"/>
              <a:endCxn id="17" idx="0"/>
            </p:cNvCxnSpPr>
            <p:nvPr/>
          </p:nvCxnSpPr>
          <p:spPr>
            <a:xfrm rot="5400000">
              <a:off x="20080023" y="5207560"/>
              <a:ext cx="426831" cy="2175613"/>
            </a:xfrm>
            <a:prstGeom prst="bentConnector3">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6" name="Elbow Connector 25">
              <a:extLst>
                <a:ext uri="{FF2B5EF4-FFF2-40B4-BE49-F238E27FC236}">
                  <a16:creationId xmlns:a16="http://schemas.microsoft.com/office/drawing/2014/main" id="{B7A89691-52A1-81B4-E170-C986C8982466}"/>
                </a:ext>
              </a:extLst>
            </p:cNvPr>
            <p:cNvCxnSpPr>
              <a:cxnSpLocks/>
              <a:stCxn id="39" idx="2"/>
              <a:endCxn id="16" idx="0"/>
            </p:cNvCxnSpPr>
            <p:nvPr/>
          </p:nvCxnSpPr>
          <p:spPr>
            <a:xfrm rot="5400000">
              <a:off x="18584074" y="3850111"/>
              <a:ext cx="565330" cy="5029011"/>
            </a:xfrm>
            <a:prstGeom prst="bentConnector3">
              <a:avLst>
                <a:gd name="adj1" fmla="val 37341"/>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C52B5A33-EE02-88CE-CC3C-15E1D77FE457}"/>
                </a:ext>
              </a:extLst>
            </p:cNvPr>
            <p:cNvCxnSpPr>
              <a:cxnSpLocks/>
              <a:stCxn id="17" idx="2"/>
              <a:endCxn id="33" idx="0"/>
            </p:cNvCxnSpPr>
            <p:nvPr/>
          </p:nvCxnSpPr>
          <p:spPr>
            <a:xfrm>
              <a:off x="19205631" y="7442371"/>
              <a:ext cx="2326" cy="383434"/>
            </a:xfrm>
            <a:prstGeom prst="straightConnector1">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6C9703E6-A4F5-5490-70CE-272C4DF2061E}"/>
                </a:ext>
              </a:extLst>
            </p:cNvPr>
            <p:cNvCxnSpPr>
              <a:cxnSpLocks/>
              <a:stCxn id="16" idx="2"/>
              <a:endCxn id="35" idx="0"/>
            </p:cNvCxnSpPr>
            <p:nvPr/>
          </p:nvCxnSpPr>
          <p:spPr>
            <a:xfrm flipH="1">
              <a:off x="16352044" y="7303871"/>
              <a:ext cx="189" cy="521934"/>
            </a:xfrm>
            <a:prstGeom prst="straightConnector1">
              <a:avLst/>
            </a:prstGeom>
            <a:noFill/>
            <a:ln w="25400" cap="flat">
              <a:solidFill>
                <a:srgbClr val="11688B"/>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riangle 28">
              <a:extLst>
                <a:ext uri="{FF2B5EF4-FFF2-40B4-BE49-F238E27FC236}">
                  <a16:creationId xmlns:a16="http://schemas.microsoft.com/office/drawing/2014/main" id="{43B3B9EB-B9A4-13B5-4069-805A389216A2}"/>
                </a:ext>
              </a:extLst>
            </p:cNvPr>
            <p:cNvSpPr/>
            <p:nvPr/>
          </p:nvSpPr>
          <p:spPr>
            <a:xfrm rot="10800000">
              <a:off x="21365682" y="9085805"/>
              <a:ext cx="1311965" cy="387353"/>
            </a:xfrm>
            <a:prstGeom prst="triangle">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TextBox 29">
              <a:extLst>
                <a:ext uri="{FF2B5EF4-FFF2-40B4-BE49-F238E27FC236}">
                  <a16:creationId xmlns:a16="http://schemas.microsoft.com/office/drawing/2014/main" id="{1953CD0D-0FB5-C049-5677-54994A5A625A}"/>
                </a:ext>
              </a:extLst>
            </p:cNvPr>
            <p:cNvSpPr txBox="1"/>
            <p:nvPr/>
          </p:nvSpPr>
          <p:spPr>
            <a:xfrm>
              <a:off x="14788920" y="9666407"/>
              <a:ext cx="876981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chemeClr val="bg1"/>
                  </a:solidFill>
                </a:rPr>
                <a:t>iMCD accounts for 33–58% of </a:t>
              </a:r>
              <a:br>
                <a:rPr lang="en-US" b="1" dirty="0">
                  <a:solidFill>
                    <a:schemeClr val="bg1"/>
                  </a:solidFill>
                </a:rPr>
              </a:br>
              <a:r>
                <a:rPr lang="en-US" b="1" dirty="0">
                  <a:solidFill>
                    <a:schemeClr val="bg1"/>
                  </a:solidFill>
                </a:rPr>
                <a:t>published MCD cases globally</a:t>
              </a:r>
              <a:r>
                <a:rPr lang="en-US" b="1" baseline="30000" dirty="0">
                  <a:solidFill>
                    <a:schemeClr val="bg1"/>
                  </a:solidFill>
                </a:rPr>
                <a:t>1</a:t>
              </a:r>
              <a:endParaRPr kumimoji="0" lang="en-US" sz="2400" b="1" i="0" u="none" strike="noStrike" cap="none" spc="0" normalizeH="0" baseline="30000" dirty="0">
                <a:ln>
                  <a:noFill/>
                </a:ln>
                <a:solidFill>
                  <a:schemeClr val="bg1"/>
                </a:solidFill>
                <a:effectLst/>
                <a:uFillTx/>
                <a:latin typeface="+mn-lt"/>
                <a:ea typeface="+mn-ea"/>
                <a:cs typeface="+mn-cs"/>
                <a:sym typeface="Helvetica Neue"/>
              </a:endParaRPr>
            </a:p>
          </p:txBody>
        </p:sp>
      </p:gr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01 Background</a:t>
            </a:r>
          </a:p>
        </p:txBody>
      </p:sp>
      <p:sp>
        <p:nvSpPr>
          <p:cNvPr id="45" name="Author and Date">
            <a:extLst>
              <a:ext uri="{FF2B5EF4-FFF2-40B4-BE49-F238E27FC236}">
                <a16:creationId xmlns:a16="http://schemas.microsoft.com/office/drawing/2014/main" id="{B6317033-8253-F30B-62F5-F6799BFE5D8B}"/>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spcAft>
                <a:spcPts val="600"/>
              </a:spcAft>
            </a:pPr>
            <a:r>
              <a:rPr lang="en-GB" sz="2000" b="1" dirty="0"/>
              <a:t>Abbreviations: CD</a:t>
            </a:r>
            <a:r>
              <a:rPr lang="en-GB" sz="2000" dirty="0"/>
              <a:t>, Castleman Disease; </a:t>
            </a:r>
            <a:r>
              <a:rPr lang="en-GB" sz="2000" b="1" dirty="0"/>
              <a:t>HHV-8</a:t>
            </a:r>
            <a:r>
              <a:rPr lang="en-GB" sz="2000" dirty="0"/>
              <a:t>, human herpesvirus-8; </a:t>
            </a:r>
            <a:r>
              <a:rPr lang="en-GB" sz="2000" b="1" dirty="0"/>
              <a:t>iMCD</a:t>
            </a:r>
            <a:r>
              <a:rPr lang="en-GB" sz="2000" dirty="0"/>
              <a:t>, idiopathic MCD; </a:t>
            </a:r>
            <a:r>
              <a:rPr lang="en-GB" sz="2000" b="1" dirty="0"/>
              <a:t>MCD</a:t>
            </a:r>
            <a:r>
              <a:rPr lang="en-GB" sz="2000" dirty="0"/>
              <a:t>, Multicentric Castleman Disease; </a:t>
            </a:r>
            <a:br>
              <a:rPr lang="en-GB" sz="2000" dirty="0"/>
            </a:br>
            <a:r>
              <a:rPr lang="en-GB" sz="2000" b="1" dirty="0"/>
              <a:t>POEMS</a:t>
            </a:r>
            <a:r>
              <a:rPr lang="en-GB" sz="2000" dirty="0"/>
              <a:t>, polyneuropathy, organomegaly, endocrinopathy, monoclonal gammopathy, skin changes; </a:t>
            </a:r>
            <a:r>
              <a:rPr lang="en-GB" sz="2000" b="1" dirty="0"/>
              <a:t>UCD</a:t>
            </a:r>
            <a:r>
              <a:rPr lang="en-GB" sz="2000" dirty="0"/>
              <a:t>, Unicentric Castleman Disease.</a:t>
            </a:r>
            <a:endParaRPr lang="en-GB" sz="2000" b="1" dirty="0"/>
          </a:p>
          <a:p>
            <a:pPr hangingPunct="1">
              <a:spcAft>
                <a:spcPts val="600"/>
              </a:spcAft>
            </a:pPr>
            <a:r>
              <a:rPr lang="en-GB" sz="2000" b="1" dirty="0"/>
              <a:t>References: 1. </a:t>
            </a:r>
            <a:r>
              <a:rPr lang="en-GB" sz="2000" dirty="0" err="1"/>
              <a:t>Fajgenbaum</a:t>
            </a:r>
            <a:r>
              <a:rPr lang="en-GB" sz="2000" dirty="0"/>
              <a:t> DC, </a:t>
            </a:r>
            <a:r>
              <a:rPr lang="en-GB" sz="2000" i="1" dirty="0"/>
              <a:t>et al. Blood. </a:t>
            </a:r>
            <a:r>
              <a:rPr lang="en-GB" sz="2000" dirty="0"/>
              <a:t>2017; 129: 1646–57. </a:t>
            </a:r>
            <a:r>
              <a:rPr lang="en-GB" sz="2000" b="1" dirty="0"/>
              <a:t>2. </a:t>
            </a:r>
            <a:r>
              <a:rPr lang="en-GB" sz="2000" dirty="0" err="1"/>
              <a:t>Dispenzieri</a:t>
            </a:r>
            <a:r>
              <a:rPr lang="en-GB" sz="2000" dirty="0"/>
              <a:t> A and </a:t>
            </a:r>
            <a:r>
              <a:rPr lang="en-GB" sz="2000" dirty="0" err="1"/>
              <a:t>Fajgenbaum</a:t>
            </a:r>
            <a:r>
              <a:rPr lang="en-GB" sz="2000" dirty="0"/>
              <a:t> DC. </a:t>
            </a:r>
            <a:r>
              <a:rPr lang="en-GB" sz="2000" i="1" dirty="0"/>
              <a:t>Blood.</a:t>
            </a:r>
            <a:r>
              <a:rPr lang="en-GB" sz="2000" dirty="0"/>
              <a:t> 2020; 135: 1353–64.</a:t>
            </a:r>
          </a:p>
        </p:txBody>
      </p:sp>
      <p:sp>
        <p:nvSpPr>
          <p:cNvPr id="47" name="Rounded Rectangle 46">
            <a:extLst>
              <a:ext uri="{FF2B5EF4-FFF2-40B4-BE49-F238E27FC236}">
                <a16:creationId xmlns:a16="http://schemas.microsoft.com/office/drawing/2014/main" id="{11D14FA1-AF9E-163D-68C3-765529F74E36}"/>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8" name="Graphic 47" descr="Hamburger Menu Icon with solid fill">
            <a:hlinkClick r:id="rId3" action="ppaction://hlinksldjump"/>
            <a:extLst>
              <a:ext uri="{FF2B5EF4-FFF2-40B4-BE49-F238E27FC236}">
                <a16:creationId xmlns:a16="http://schemas.microsoft.com/office/drawing/2014/main" id="{62F3835E-59CD-A7B7-1BDB-770AE9F4FD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16844111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05FCC-4FC5-FF99-DBA5-1357E8F52B64}"/>
              </a:ext>
            </a:extLst>
          </p:cNvPr>
          <p:cNvSpPr txBox="1"/>
          <p:nvPr/>
        </p:nvSpPr>
        <p:spPr>
          <a:xfrm>
            <a:off x="1703981" y="5004912"/>
            <a:ext cx="10488019"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Idiopathic Multicentric Castleman Disease (iMCD) is a rare and life-threatening disorder</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1,2</a:t>
            </a:r>
          </a:p>
          <a:p>
            <a:pPr marR="0" lvl="0" algn="l" defTabSz="2438338" rtl="0" eaLnBrk="1" fontAlgn="auto" latinLnBrk="0" hangingPunct="0">
              <a:lnSpc>
                <a:spcPct val="100000"/>
              </a:lnSpc>
              <a:spcBef>
                <a:spcPts val="0"/>
              </a:spcBef>
              <a:spcAft>
                <a:spcPts val="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Patients with iMCD have poorer outcomes than many cancers including Stage II colon cancer, Stage III breast cancer, and progressive non-Hodgkin’s lymphoma</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2</a:t>
            </a: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96402" y="1844032"/>
            <a:ext cx="16464586"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iMCD is a disease with low incidence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that can be severe and has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a poorer prognosis than many cancers</a:t>
            </a: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01 Background</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GB" sz="2000" b="1" dirty="0"/>
              <a:t>Abbreviations: </a:t>
            </a:r>
            <a:r>
              <a:rPr lang="en-US" sz="2000" b="1" dirty="0"/>
              <a:t>iMCD</a:t>
            </a:r>
            <a:r>
              <a:rPr lang="en-US" sz="2000" dirty="0"/>
              <a:t>, idiopathic Multicentric Castleman Disease; </a:t>
            </a:r>
            <a:r>
              <a:rPr lang="en-US" sz="2000" b="1" dirty="0"/>
              <a:t>US</a:t>
            </a:r>
            <a:r>
              <a:rPr lang="en-US" sz="2000" dirty="0"/>
              <a:t>, United States.</a:t>
            </a:r>
          </a:p>
          <a:p>
            <a:r>
              <a:rPr lang="en-GB" sz="2000" b="1" dirty="0"/>
              <a:t>References: </a:t>
            </a:r>
            <a:r>
              <a:rPr lang="en-US" sz="2000" b="1" dirty="0"/>
              <a:t>1</a:t>
            </a:r>
            <a:r>
              <a:rPr lang="en-US" sz="2000" dirty="0"/>
              <a:t>. Mukherjee S, </a:t>
            </a:r>
            <a:r>
              <a:rPr lang="en-US" sz="2000" i="1" dirty="0"/>
              <a:t>et al. </a:t>
            </a:r>
            <a:r>
              <a:rPr lang="en-GB" sz="2000" i="1" dirty="0"/>
              <a:t>Blood Adv. </a:t>
            </a:r>
            <a:r>
              <a:rPr lang="en-GB" sz="2000" dirty="0"/>
              <a:t>2022; 6: 359–67</a:t>
            </a:r>
            <a:r>
              <a:rPr lang="en-US" sz="2000" dirty="0"/>
              <a:t>. </a:t>
            </a:r>
            <a:r>
              <a:rPr lang="en-US" sz="2000" b="1" dirty="0"/>
              <a:t>2. </a:t>
            </a:r>
            <a:r>
              <a:rPr lang="en-US" sz="2000" dirty="0" err="1"/>
              <a:t>Sitenga</a:t>
            </a:r>
            <a:r>
              <a:rPr lang="en-US" sz="2000" dirty="0"/>
              <a:t> J, </a:t>
            </a:r>
            <a:r>
              <a:rPr lang="en-US" sz="2000" i="1" dirty="0"/>
              <a:t>et al. Patient </a:t>
            </a:r>
            <a:r>
              <a:rPr lang="en-US" sz="2000" i="1" dirty="0" err="1"/>
              <a:t>Relat</a:t>
            </a:r>
            <a:r>
              <a:rPr lang="en-US" sz="2000" i="1" dirty="0"/>
              <a:t> Outcome Meas. </a:t>
            </a:r>
            <a:r>
              <a:rPr lang="en-US" sz="2000" dirty="0"/>
              <a:t>2018; 9: 35–41. </a:t>
            </a:r>
            <a:endParaRPr lang="en-GB" sz="2000" dirty="0"/>
          </a:p>
        </p:txBody>
      </p:sp>
      <p:sp>
        <p:nvSpPr>
          <p:cNvPr id="6" name="TextBox 5">
            <a:extLst>
              <a:ext uri="{FF2B5EF4-FFF2-40B4-BE49-F238E27FC236}">
                <a16:creationId xmlns:a16="http://schemas.microsoft.com/office/drawing/2014/main" id="{DA2C957C-0569-D771-C9F7-EC85CE8E16E8}"/>
              </a:ext>
            </a:extLst>
          </p:cNvPr>
          <p:cNvSpPr txBox="1"/>
          <p:nvPr/>
        </p:nvSpPr>
        <p:spPr>
          <a:xfrm>
            <a:off x="18612240" y="8146896"/>
            <a:ext cx="3886684" cy="468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a:ln>
                  <a:noFill/>
                </a:ln>
                <a:solidFill>
                  <a:schemeClr val="bg1"/>
                </a:solidFill>
                <a:effectLst/>
                <a:uFillTx/>
                <a:latin typeface="+mn-lt"/>
                <a:ea typeface="+mn-ea"/>
                <a:cs typeface="+mn-cs"/>
                <a:sym typeface="Helvetica Neue"/>
              </a:rPr>
              <a:t>KOL photo</a:t>
            </a:r>
          </a:p>
        </p:txBody>
      </p:sp>
      <p:sp>
        <p:nvSpPr>
          <p:cNvPr id="49" name="Rectangle 48">
            <a:extLst>
              <a:ext uri="{FF2B5EF4-FFF2-40B4-BE49-F238E27FC236}">
                <a16:creationId xmlns:a16="http://schemas.microsoft.com/office/drawing/2014/main" id="{34B0B2EB-1D20-785F-45A6-84703D5B65C8}"/>
              </a:ext>
            </a:extLst>
          </p:cNvPr>
          <p:cNvSpPr/>
          <p:nvPr/>
        </p:nvSpPr>
        <p:spPr>
          <a:xfrm>
            <a:off x="15907838" y="6006291"/>
            <a:ext cx="4880627" cy="553998"/>
          </a:xfrm>
          <a:prstGeom prst="rect">
            <a:avLst/>
          </a:prstGeom>
        </p:spPr>
        <p:txBody>
          <a:bodyPr wrap="square">
            <a:spAutoFit/>
          </a:bodyPr>
          <a:lstStyle/>
          <a:p>
            <a:pPr algn="l"/>
            <a:r>
              <a:rPr lang="en-US" sz="3000" dirty="0">
                <a:solidFill>
                  <a:srgbClr val="11688B"/>
                </a:solidFill>
              </a:rPr>
              <a:t>the incidence of iMCD was</a:t>
            </a:r>
          </a:p>
        </p:txBody>
      </p:sp>
      <p:sp>
        <p:nvSpPr>
          <p:cNvPr id="50" name="Rectangle 49">
            <a:extLst>
              <a:ext uri="{FF2B5EF4-FFF2-40B4-BE49-F238E27FC236}">
                <a16:creationId xmlns:a16="http://schemas.microsoft.com/office/drawing/2014/main" id="{B1BCBF52-C2B5-F7E8-A47D-DA590F396F8A}"/>
              </a:ext>
            </a:extLst>
          </p:cNvPr>
          <p:cNvSpPr/>
          <p:nvPr/>
        </p:nvSpPr>
        <p:spPr>
          <a:xfrm>
            <a:off x="15875660" y="6858000"/>
            <a:ext cx="6962038" cy="606641"/>
          </a:xfrm>
          <a:prstGeom prst="rect">
            <a:avLst/>
          </a:prstGeom>
        </p:spPr>
        <p:txBody>
          <a:bodyPr wrap="square">
            <a:spAutoFit/>
          </a:bodyPr>
          <a:lstStyle/>
          <a:p>
            <a:pPr algn="l">
              <a:lnSpc>
                <a:spcPct val="50000"/>
              </a:lnSpc>
            </a:pPr>
            <a:r>
              <a:rPr lang="en-US" sz="6000" b="1" dirty="0">
                <a:solidFill>
                  <a:srgbClr val="11688B"/>
                </a:solidFill>
              </a:rPr>
              <a:t>3.1–3.4 </a:t>
            </a:r>
            <a:r>
              <a:rPr lang="en-US" sz="4400" b="1" dirty="0">
                <a:solidFill>
                  <a:srgbClr val="11688B"/>
                </a:solidFill>
              </a:rPr>
              <a:t>cases per mil. </a:t>
            </a:r>
            <a:endParaRPr lang="en-US" sz="6000" b="1" dirty="0">
              <a:solidFill>
                <a:srgbClr val="11688B"/>
              </a:solidFill>
            </a:endParaRPr>
          </a:p>
        </p:txBody>
      </p:sp>
      <p:sp>
        <p:nvSpPr>
          <p:cNvPr id="52" name="Rectangle 51">
            <a:extLst>
              <a:ext uri="{FF2B5EF4-FFF2-40B4-BE49-F238E27FC236}">
                <a16:creationId xmlns:a16="http://schemas.microsoft.com/office/drawing/2014/main" id="{C576E987-96E6-EF61-CF7A-23401E2F1323}"/>
              </a:ext>
            </a:extLst>
          </p:cNvPr>
          <p:cNvSpPr/>
          <p:nvPr/>
        </p:nvSpPr>
        <p:spPr>
          <a:xfrm>
            <a:off x="15899735" y="8135039"/>
            <a:ext cx="5148928" cy="553998"/>
          </a:xfrm>
          <a:prstGeom prst="rect">
            <a:avLst/>
          </a:prstGeom>
        </p:spPr>
        <p:txBody>
          <a:bodyPr wrap="square">
            <a:spAutoFit/>
          </a:bodyPr>
          <a:lstStyle/>
          <a:p>
            <a:pPr algn="l"/>
            <a:r>
              <a:rPr lang="en-GB" sz="3000" dirty="0">
                <a:solidFill>
                  <a:srgbClr val="11688B"/>
                </a:solidFill>
              </a:rPr>
              <a:t>t</a:t>
            </a:r>
            <a:r>
              <a:rPr lang="en-US" sz="3000" dirty="0">
                <a:solidFill>
                  <a:srgbClr val="11688B"/>
                </a:solidFill>
              </a:rPr>
              <a:t>he prevalence of iMCD was</a:t>
            </a:r>
          </a:p>
        </p:txBody>
      </p:sp>
      <p:sp>
        <p:nvSpPr>
          <p:cNvPr id="55" name="Triangle 54">
            <a:extLst>
              <a:ext uri="{FF2B5EF4-FFF2-40B4-BE49-F238E27FC236}">
                <a16:creationId xmlns:a16="http://schemas.microsoft.com/office/drawing/2014/main" id="{6B82B98B-882D-FBC1-2C04-46B533062CC3}"/>
              </a:ext>
            </a:extLst>
          </p:cNvPr>
          <p:cNvSpPr/>
          <p:nvPr/>
        </p:nvSpPr>
        <p:spPr>
          <a:xfrm rot="10800000">
            <a:off x="16125851" y="7539928"/>
            <a:ext cx="1649359" cy="358636"/>
          </a:xfrm>
          <a:prstGeom prst="triangl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61E4AE95-22AC-E245-1022-AD2F1E44A39E}"/>
              </a:ext>
            </a:extLst>
          </p:cNvPr>
          <p:cNvSpPr/>
          <p:nvPr/>
        </p:nvSpPr>
        <p:spPr>
          <a:xfrm>
            <a:off x="15852851" y="9080032"/>
            <a:ext cx="7140964" cy="606641"/>
          </a:xfrm>
          <a:prstGeom prst="rect">
            <a:avLst/>
          </a:prstGeom>
        </p:spPr>
        <p:txBody>
          <a:bodyPr wrap="square">
            <a:spAutoFit/>
          </a:bodyPr>
          <a:lstStyle/>
          <a:p>
            <a:pPr algn="l">
              <a:lnSpc>
                <a:spcPct val="50000"/>
              </a:lnSpc>
            </a:pPr>
            <a:r>
              <a:rPr lang="en-US" sz="6000" b="1" dirty="0">
                <a:solidFill>
                  <a:srgbClr val="11688B"/>
                </a:solidFill>
              </a:rPr>
              <a:t>6.9–9.7 </a:t>
            </a:r>
            <a:r>
              <a:rPr lang="en-US" sz="4400" b="1" dirty="0">
                <a:solidFill>
                  <a:srgbClr val="11688B"/>
                </a:solidFill>
              </a:rPr>
              <a:t>cases per</a:t>
            </a:r>
            <a:r>
              <a:rPr lang="el-GR" sz="4400" b="1" dirty="0">
                <a:solidFill>
                  <a:srgbClr val="11688B"/>
                </a:solidFill>
              </a:rPr>
              <a:t> </a:t>
            </a:r>
            <a:r>
              <a:rPr lang="en-US" sz="4400" b="1" dirty="0">
                <a:solidFill>
                  <a:srgbClr val="11688B"/>
                </a:solidFill>
              </a:rPr>
              <a:t>mil.</a:t>
            </a:r>
            <a:endParaRPr lang="en-US" sz="6000" b="1" dirty="0">
              <a:solidFill>
                <a:srgbClr val="11688B"/>
              </a:solidFill>
            </a:endParaRPr>
          </a:p>
        </p:txBody>
      </p:sp>
      <p:sp>
        <p:nvSpPr>
          <p:cNvPr id="48" name="Rounded Rectangle 47">
            <a:extLst>
              <a:ext uri="{FF2B5EF4-FFF2-40B4-BE49-F238E27FC236}">
                <a16:creationId xmlns:a16="http://schemas.microsoft.com/office/drawing/2014/main" id="{161D671D-757A-E3CD-5BF6-AB27BB6E5A4F}"/>
              </a:ext>
            </a:extLst>
          </p:cNvPr>
          <p:cNvSpPr/>
          <p:nvPr/>
        </p:nvSpPr>
        <p:spPr>
          <a:xfrm>
            <a:off x="12556272" y="4986338"/>
            <a:ext cx="10692938" cy="6209486"/>
          </a:xfrm>
          <a:prstGeom prst="roundRect">
            <a:avLst>
              <a:gd name="adj" fmla="val 5008"/>
            </a:avLst>
          </a:prstGeom>
          <a:noFill/>
          <a:ln w="12700" cap="flat">
            <a:solidFill>
              <a:srgbClr val="11688B"/>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9BCC7D44-E6B8-B802-C409-CFFBCF9E2A79}"/>
              </a:ext>
            </a:extLst>
          </p:cNvPr>
          <p:cNvSpPr/>
          <p:nvPr/>
        </p:nvSpPr>
        <p:spPr>
          <a:xfrm>
            <a:off x="12801601" y="5164138"/>
            <a:ext cx="10385347" cy="553998"/>
          </a:xfrm>
          <a:prstGeom prst="rect">
            <a:avLst/>
          </a:prstGeom>
        </p:spPr>
        <p:txBody>
          <a:bodyPr wrap="square">
            <a:spAutoFit/>
          </a:bodyPr>
          <a:lstStyle/>
          <a:p>
            <a:pPr algn="l"/>
            <a:r>
              <a:rPr lang="en-US" sz="3000" dirty="0">
                <a:solidFill>
                  <a:srgbClr val="11688B"/>
                </a:solidFill>
              </a:rPr>
              <a:t>In a real-world, retrospective analysis, in the US:*</a:t>
            </a:r>
            <a:r>
              <a:rPr lang="en-US" sz="3000" baseline="30000" dirty="0">
                <a:solidFill>
                  <a:srgbClr val="11688B"/>
                </a:solidFill>
              </a:rPr>
              <a:t>1</a:t>
            </a:r>
          </a:p>
        </p:txBody>
      </p:sp>
      <p:sp>
        <p:nvSpPr>
          <p:cNvPr id="17" name="Rectangle 16">
            <a:extLst>
              <a:ext uri="{FF2B5EF4-FFF2-40B4-BE49-F238E27FC236}">
                <a16:creationId xmlns:a16="http://schemas.microsoft.com/office/drawing/2014/main" id="{D784A5A8-0C00-5626-951E-52FA2AA086C7}"/>
              </a:ext>
            </a:extLst>
          </p:cNvPr>
          <p:cNvSpPr/>
          <p:nvPr/>
        </p:nvSpPr>
        <p:spPr>
          <a:xfrm>
            <a:off x="12533976" y="9963266"/>
            <a:ext cx="10185400" cy="923330"/>
          </a:xfrm>
          <a:prstGeom prst="rect">
            <a:avLst/>
          </a:prstGeom>
        </p:spPr>
        <p:txBody>
          <a:bodyPr wrap="square">
            <a:spAutoFit/>
          </a:bodyPr>
          <a:lstStyle/>
          <a:p>
            <a:pPr marL="292100" algn="l"/>
            <a:r>
              <a:rPr lang="en-GB" sz="1800" dirty="0">
                <a:solidFill>
                  <a:srgbClr val="11688B"/>
                </a:solidFill>
              </a:rPr>
              <a:t>*Claims data. Given the methodology used in this study, the incidence likely reflects the incidence of individuals with a new diagnosis, and the prevalence likely reflects the prevalence of individuals with a diagnosis currently listed in their medical record.</a:t>
            </a:r>
          </a:p>
        </p:txBody>
      </p:sp>
      <p:pic>
        <p:nvPicPr>
          <p:cNvPr id="21" name="Graphic 20">
            <a:extLst>
              <a:ext uri="{FF2B5EF4-FFF2-40B4-BE49-F238E27FC236}">
                <a16:creationId xmlns:a16="http://schemas.microsoft.com/office/drawing/2014/main" id="{7D9B132F-3BFF-BB3B-4B47-57DA8F66A04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639" b="16925"/>
          <a:stretch/>
        </p:blipFill>
        <p:spPr>
          <a:xfrm>
            <a:off x="12749506" y="6006291"/>
            <a:ext cx="2763907" cy="1698039"/>
          </a:xfrm>
          <a:prstGeom prst="rect">
            <a:avLst/>
          </a:prstGeom>
        </p:spPr>
      </p:pic>
      <p:sp>
        <p:nvSpPr>
          <p:cNvPr id="9" name="Rounded Rectangle 8">
            <a:extLst>
              <a:ext uri="{FF2B5EF4-FFF2-40B4-BE49-F238E27FC236}">
                <a16:creationId xmlns:a16="http://schemas.microsoft.com/office/drawing/2014/main" id="{86F172CA-1407-36E6-8202-81BE53DB9CBB}"/>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Graphic 10" descr="Hamburger Menu Icon with solid fill">
            <a:hlinkClick r:id="rId4" action="ppaction://hlinksldjump"/>
            <a:extLst>
              <a:ext uri="{FF2B5EF4-FFF2-40B4-BE49-F238E27FC236}">
                <a16:creationId xmlns:a16="http://schemas.microsoft.com/office/drawing/2014/main" id="{30F19F93-71C7-2C0D-5427-E9EB1E72303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6016252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05FCC-4FC5-FF99-DBA5-1357E8F52B64}"/>
              </a:ext>
            </a:extLst>
          </p:cNvPr>
          <p:cNvSpPr txBox="1"/>
          <p:nvPr/>
        </p:nvSpPr>
        <p:spPr>
          <a:xfrm>
            <a:off x="1703981" y="4998499"/>
            <a:ext cx="1215545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Idiopathic Multicentric Castleman Disease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can occur in individuals of any age, and can affect any patient population</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1,2</a:t>
            </a: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78472" y="1832144"/>
            <a:ext cx="16420770" cy="1751758"/>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Patients with iMCD are difficult </a:t>
            </a:r>
            <a:b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b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to identify</a:t>
            </a: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01 Background</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1" y="11958918"/>
            <a:ext cx="14676796"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a:t>
            </a:r>
          </a:p>
          <a:p>
            <a:pPr>
              <a:spcAft>
                <a:spcPts val="600"/>
              </a:spcAft>
            </a:pPr>
            <a:r>
              <a:rPr lang="en-GB" sz="2000" b="1" dirty="0"/>
              <a:t>References: </a:t>
            </a:r>
            <a:r>
              <a:rPr lang="en-US" sz="2000" b="1" dirty="0"/>
              <a:t>1</a:t>
            </a:r>
            <a:r>
              <a:rPr lang="en-US" sz="2000" dirty="0"/>
              <a:t>. Mukherjee S, </a:t>
            </a:r>
            <a:r>
              <a:rPr lang="en-US" sz="2000" i="1" dirty="0"/>
              <a:t>et </a:t>
            </a:r>
            <a:r>
              <a:rPr lang="en-US" sz="2000" dirty="0"/>
              <a:t>al. </a:t>
            </a:r>
            <a:r>
              <a:rPr lang="en-GB" sz="2000" i="1" dirty="0"/>
              <a:t>Blood Adv. </a:t>
            </a:r>
            <a:r>
              <a:rPr lang="en-GB" sz="2000" dirty="0"/>
              <a:t>2022; 6: 359–67.</a:t>
            </a:r>
            <a:r>
              <a:rPr lang="en-US" sz="2000" b="1" dirty="0"/>
              <a:t> 2</a:t>
            </a:r>
            <a:r>
              <a:rPr lang="en-US" sz="2000" dirty="0"/>
              <a:t>. </a:t>
            </a:r>
            <a:r>
              <a:rPr lang="en-US" sz="2000" dirty="0" err="1"/>
              <a:t>Sitenga</a:t>
            </a:r>
            <a:r>
              <a:rPr lang="en-US" sz="2000" dirty="0"/>
              <a:t> J, </a:t>
            </a:r>
            <a:r>
              <a:rPr lang="en-US" sz="2000" i="1" dirty="0"/>
              <a:t>et al. Patient </a:t>
            </a:r>
            <a:r>
              <a:rPr lang="en-US" sz="2000" i="1" dirty="0" err="1"/>
              <a:t>Relat</a:t>
            </a:r>
            <a:r>
              <a:rPr lang="en-US" sz="2000" i="1" dirty="0"/>
              <a:t> Outcome Meas. </a:t>
            </a:r>
            <a:r>
              <a:rPr lang="en-US" sz="2000" dirty="0"/>
              <a:t>2018; 9: 35–41. </a:t>
            </a:r>
            <a:r>
              <a:rPr lang="en-US" sz="2000" b="1" dirty="0"/>
              <a:t>3</a:t>
            </a:r>
            <a:r>
              <a:rPr lang="en-US" sz="2000" dirty="0"/>
              <a:t>. </a:t>
            </a:r>
            <a:r>
              <a:rPr lang="en-US" sz="2000" dirty="0" err="1"/>
              <a:t>Fajgenbaum</a:t>
            </a:r>
            <a:r>
              <a:rPr lang="en-US" sz="2000" dirty="0"/>
              <a:t> DC, </a:t>
            </a:r>
            <a:r>
              <a:rPr lang="en-US" sz="2000" i="1" dirty="0"/>
              <a:t>et al. Blood</a:t>
            </a:r>
            <a:r>
              <a:rPr lang="en-US" sz="2000" dirty="0"/>
              <a:t>. 2017; 129: 1646–57.</a:t>
            </a:r>
          </a:p>
        </p:txBody>
      </p:sp>
      <p:grpSp>
        <p:nvGrpSpPr>
          <p:cNvPr id="2" name="Group 1">
            <a:extLst>
              <a:ext uri="{FF2B5EF4-FFF2-40B4-BE49-F238E27FC236}">
                <a16:creationId xmlns:a16="http://schemas.microsoft.com/office/drawing/2014/main" id="{35716D6C-3F62-EEC4-C1A2-CF6D2FC5038D}"/>
              </a:ext>
            </a:extLst>
          </p:cNvPr>
          <p:cNvGrpSpPr/>
          <p:nvPr/>
        </p:nvGrpSpPr>
        <p:grpSpPr>
          <a:xfrm>
            <a:off x="14881412" y="3707012"/>
            <a:ext cx="7351755" cy="2781355"/>
            <a:chOff x="13103750" y="3034478"/>
            <a:chExt cx="9129417" cy="3453889"/>
          </a:xfrm>
        </p:grpSpPr>
        <p:sp>
          <p:nvSpPr>
            <p:cNvPr id="5" name="Rectangle 4">
              <a:extLst>
                <a:ext uri="{FF2B5EF4-FFF2-40B4-BE49-F238E27FC236}">
                  <a16:creationId xmlns:a16="http://schemas.microsoft.com/office/drawing/2014/main" id="{3F028815-B156-54EB-0B52-523B408FF432}"/>
                </a:ext>
              </a:extLst>
            </p:cNvPr>
            <p:cNvSpPr/>
            <p:nvPr/>
          </p:nvSpPr>
          <p:spPr>
            <a:xfrm>
              <a:off x="16886193" y="3851249"/>
              <a:ext cx="5346974" cy="726174"/>
            </a:xfrm>
            <a:prstGeom prst="rect">
              <a:avLst/>
            </a:prstGeom>
          </p:spPr>
          <p:txBody>
            <a:bodyPr wrap="square">
              <a:spAutoFit/>
            </a:bodyPr>
            <a:lstStyle/>
            <a:p>
              <a:pPr algn="l"/>
              <a:r>
                <a:rPr lang="en-US" sz="3200" dirty="0">
                  <a:solidFill>
                    <a:srgbClr val="11688B"/>
                  </a:solidFill>
                </a:rPr>
                <a:t>iMCD patients can be </a:t>
              </a:r>
              <a:endParaRPr lang="en-US" sz="3200" baseline="30000" dirty="0">
                <a:solidFill>
                  <a:srgbClr val="11688B"/>
                </a:solidFill>
              </a:endParaRPr>
            </a:p>
          </p:txBody>
        </p:sp>
        <p:sp>
          <p:nvSpPr>
            <p:cNvPr id="7" name="Rectangle 6">
              <a:extLst>
                <a:ext uri="{FF2B5EF4-FFF2-40B4-BE49-F238E27FC236}">
                  <a16:creationId xmlns:a16="http://schemas.microsoft.com/office/drawing/2014/main" id="{09D782E7-9B6B-3E59-4DDB-9A85C26CEF37}"/>
                </a:ext>
              </a:extLst>
            </p:cNvPr>
            <p:cNvSpPr/>
            <p:nvPr/>
          </p:nvSpPr>
          <p:spPr>
            <a:xfrm>
              <a:off x="16886193" y="4497580"/>
              <a:ext cx="5212419" cy="1261251"/>
            </a:xfrm>
            <a:prstGeom prst="rect">
              <a:avLst/>
            </a:prstGeom>
          </p:spPr>
          <p:txBody>
            <a:bodyPr wrap="square">
              <a:spAutoFit/>
            </a:bodyPr>
            <a:lstStyle/>
            <a:p>
              <a:pPr algn="l"/>
              <a:r>
                <a:rPr lang="en-US" sz="6000" b="1" dirty="0">
                  <a:solidFill>
                    <a:srgbClr val="11688B"/>
                  </a:solidFill>
                </a:rPr>
                <a:t>any age</a:t>
              </a:r>
              <a:r>
                <a:rPr lang="en-US" sz="6000" b="1" baseline="30000" dirty="0">
                  <a:solidFill>
                    <a:srgbClr val="11688B"/>
                  </a:solidFill>
                </a:rPr>
                <a:t>1,2</a:t>
              </a:r>
              <a:r>
                <a:rPr lang="en-US" sz="6000" b="1" dirty="0">
                  <a:solidFill>
                    <a:srgbClr val="11688B"/>
                  </a:solidFill>
                </a:rPr>
                <a:t> </a:t>
              </a:r>
            </a:p>
          </p:txBody>
        </p:sp>
        <p:pic>
          <p:nvPicPr>
            <p:cNvPr id="8" name="Graphic 7">
              <a:extLst>
                <a:ext uri="{FF2B5EF4-FFF2-40B4-BE49-F238E27FC236}">
                  <a16:creationId xmlns:a16="http://schemas.microsoft.com/office/drawing/2014/main" id="{BDF35719-2803-ADD8-79FE-ACF6D6EA26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03750" y="3034478"/>
              <a:ext cx="3453889" cy="3453889"/>
            </a:xfrm>
            <a:prstGeom prst="rect">
              <a:avLst/>
            </a:prstGeom>
          </p:spPr>
        </p:pic>
      </p:grpSp>
      <p:grpSp>
        <p:nvGrpSpPr>
          <p:cNvPr id="9" name="Group 8">
            <a:extLst>
              <a:ext uri="{FF2B5EF4-FFF2-40B4-BE49-F238E27FC236}">
                <a16:creationId xmlns:a16="http://schemas.microsoft.com/office/drawing/2014/main" id="{B5D8075F-BB29-E476-95CF-3A21754565CE}"/>
              </a:ext>
            </a:extLst>
          </p:cNvPr>
          <p:cNvGrpSpPr/>
          <p:nvPr/>
        </p:nvGrpSpPr>
        <p:grpSpPr>
          <a:xfrm>
            <a:off x="14820533" y="7387177"/>
            <a:ext cx="8223955" cy="3335389"/>
            <a:chOff x="13047129" y="7098880"/>
            <a:chExt cx="10212516" cy="4141890"/>
          </a:xfrm>
        </p:grpSpPr>
        <p:pic>
          <p:nvPicPr>
            <p:cNvPr id="10" name="Graphic 9">
              <a:extLst>
                <a:ext uri="{FF2B5EF4-FFF2-40B4-BE49-F238E27FC236}">
                  <a16:creationId xmlns:a16="http://schemas.microsoft.com/office/drawing/2014/main" id="{E26739DE-3C57-BE22-0021-47385E738D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7129" y="7098880"/>
              <a:ext cx="4141890" cy="4141890"/>
            </a:xfrm>
            <a:prstGeom prst="rect">
              <a:avLst/>
            </a:prstGeom>
          </p:spPr>
        </p:pic>
        <p:sp>
          <p:nvSpPr>
            <p:cNvPr id="11" name="Rectangle 10">
              <a:extLst>
                <a:ext uri="{FF2B5EF4-FFF2-40B4-BE49-F238E27FC236}">
                  <a16:creationId xmlns:a16="http://schemas.microsoft.com/office/drawing/2014/main" id="{0ACEEA08-53CD-4EF7-D25B-A77C65C4D9F6}"/>
                </a:ext>
              </a:extLst>
            </p:cNvPr>
            <p:cNvSpPr/>
            <p:nvPr/>
          </p:nvSpPr>
          <p:spPr>
            <a:xfrm>
              <a:off x="16886193" y="7571816"/>
              <a:ext cx="5346974" cy="726174"/>
            </a:xfrm>
            <a:prstGeom prst="rect">
              <a:avLst/>
            </a:prstGeom>
          </p:spPr>
          <p:txBody>
            <a:bodyPr wrap="square">
              <a:spAutoFit/>
            </a:bodyPr>
            <a:lstStyle/>
            <a:p>
              <a:pPr algn="l"/>
              <a:r>
                <a:rPr lang="en-US" sz="3200" dirty="0">
                  <a:solidFill>
                    <a:srgbClr val="11688B"/>
                  </a:solidFill>
                </a:rPr>
                <a:t>iMCD can affect any</a:t>
              </a:r>
              <a:endParaRPr lang="en-US" sz="3200" baseline="30000" dirty="0">
                <a:solidFill>
                  <a:srgbClr val="11688B"/>
                </a:solidFill>
              </a:endParaRPr>
            </a:p>
          </p:txBody>
        </p:sp>
        <p:sp>
          <p:nvSpPr>
            <p:cNvPr id="12" name="Rectangle 11">
              <a:extLst>
                <a:ext uri="{FF2B5EF4-FFF2-40B4-BE49-F238E27FC236}">
                  <a16:creationId xmlns:a16="http://schemas.microsoft.com/office/drawing/2014/main" id="{696B5FA7-12AA-3000-55B4-46E9522F1730}"/>
                </a:ext>
              </a:extLst>
            </p:cNvPr>
            <p:cNvSpPr/>
            <p:nvPr/>
          </p:nvSpPr>
          <p:spPr>
            <a:xfrm>
              <a:off x="16886193" y="8218146"/>
              <a:ext cx="6373452" cy="2407843"/>
            </a:xfrm>
            <a:prstGeom prst="rect">
              <a:avLst/>
            </a:prstGeom>
          </p:spPr>
          <p:txBody>
            <a:bodyPr wrap="square">
              <a:spAutoFit/>
            </a:bodyPr>
            <a:lstStyle/>
            <a:p>
              <a:pPr algn="l"/>
              <a:r>
                <a:rPr lang="en-US" sz="6000" b="1" dirty="0">
                  <a:solidFill>
                    <a:srgbClr val="11688B"/>
                  </a:solidFill>
                </a:rPr>
                <a:t>patient population</a:t>
              </a:r>
              <a:r>
                <a:rPr lang="en-US" sz="6000" b="1" baseline="30000" dirty="0">
                  <a:solidFill>
                    <a:srgbClr val="11688B"/>
                  </a:solidFill>
                </a:rPr>
                <a:t>1,2</a:t>
              </a:r>
              <a:r>
                <a:rPr lang="en-US" sz="6000" b="1" dirty="0">
                  <a:solidFill>
                    <a:srgbClr val="11688B"/>
                  </a:solidFill>
                </a:rPr>
                <a:t> </a:t>
              </a:r>
            </a:p>
          </p:txBody>
        </p:sp>
      </p:grpSp>
      <p:sp>
        <p:nvSpPr>
          <p:cNvPr id="14" name="TextBox 13">
            <a:extLst>
              <a:ext uri="{FF2B5EF4-FFF2-40B4-BE49-F238E27FC236}">
                <a16:creationId xmlns:a16="http://schemas.microsoft.com/office/drawing/2014/main" id="{C5B8DEA9-E91B-1EA1-F523-BA1AD0F76D4D}"/>
              </a:ext>
            </a:extLst>
          </p:cNvPr>
          <p:cNvSpPr txBox="1"/>
          <p:nvPr/>
        </p:nvSpPr>
        <p:spPr>
          <a:xfrm>
            <a:off x="1667436" y="6474225"/>
            <a:ext cx="11743764"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Symptoms can mimic infection, autoimmune diseases,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and malignancies</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2,3</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a:t>
            </a:r>
          </a:p>
        </p:txBody>
      </p:sp>
      <p:sp>
        <p:nvSpPr>
          <p:cNvPr id="16" name="Rounded Rectangle 15">
            <a:extLst>
              <a:ext uri="{FF2B5EF4-FFF2-40B4-BE49-F238E27FC236}">
                <a16:creationId xmlns:a16="http://schemas.microsoft.com/office/drawing/2014/main" id="{CC8024BB-85C2-3BB7-376E-BF077081DC75}"/>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7" name="Graphic 16" descr="Hamburger Menu Icon with solid fill">
            <a:hlinkClick r:id="rId6" action="ppaction://hlinksldjump"/>
            <a:extLst>
              <a:ext uri="{FF2B5EF4-FFF2-40B4-BE49-F238E27FC236}">
                <a16:creationId xmlns:a16="http://schemas.microsoft.com/office/drawing/2014/main" id="{5E64F05D-8AF6-63FC-51BE-F95254351FA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17544662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05FCC-4FC5-FF99-DBA5-1357E8F52B64}"/>
              </a:ext>
            </a:extLst>
          </p:cNvPr>
          <p:cNvSpPr txBox="1"/>
          <p:nvPr/>
        </p:nvSpPr>
        <p:spPr>
          <a:xfrm>
            <a:off x="1703981" y="6249768"/>
            <a:ext cx="10488019"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Patients with idiopathic Multicentric Castleman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Disease (iMCD) experience a wide range of </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non-specific symptoms and laboratory abnormalities</a:t>
            </a:r>
            <a:r>
              <a:rPr lang="en-US" sz="3200" baseline="30000" dirty="0">
                <a:solidFill>
                  <a:srgbClr val="11688B"/>
                </a:solidFill>
                <a:latin typeface="Helvetica Neue"/>
                <a:ea typeface="Helvetica Neue"/>
                <a:cs typeface="Helvetica Neue"/>
              </a:rPr>
              <a:t>1</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,4</a:t>
            </a:r>
          </a:p>
          <a:p>
            <a:pPr marR="0" lvl="0" algn="l" defTabSz="2438338" rtl="0" eaLnBrk="1" fontAlgn="auto" latinLnBrk="0" hangingPunct="0">
              <a:lnSpc>
                <a:spcPct val="100000"/>
              </a:lnSpc>
              <a:spcBef>
                <a:spcPts val="0"/>
              </a:spcBef>
              <a:spcAft>
                <a:spcPts val="0"/>
              </a:spcAft>
              <a:buClrTx/>
              <a:buSzTx/>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Some patients experience mild flu-like symptoms, however </a:t>
            </a:r>
            <a:r>
              <a:rPr kumimoji="0" lang="en-US" sz="3200" b="0" i="0" u="none" strike="noStrike" kern="0" cap="none" spc="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is a progressive disease which can </a:t>
            </a:r>
          </a:p>
          <a:p>
            <a:pPr marL="342000" algn="l">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lead to organ failure and death</a:t>
            </a:r>
            <a:r>
              <a:rPr lang="en-US" sz="3200" baseline="30000" dirty="0">
                <a:solidFill>
                  <a:srgbClr val="11688B"/>
                </a:solidFill>
                <a:latin typeface="Helvetica Neue"/>
                <a:ea typeface="Helvetica Neue"/>
                <a:cs typeface="Helvetica Neue"/>
              </a:rPr>
              <a:t>3-5</a:t>
            </a:r>
            <a:endPar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endParaRP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96403" y="1819966"/>
            <a:ext cx="9806703" cy="3311617"/>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iMCD can be a chronic disease and should be treated at the point of diagnosis</a:t>
            </a:r>
            <a:r>
              <a:rPr kumimoji="0" lang="en-US" sz="6500" b="1" i="0" u="none" strike="noStrike" kern="0" cap="none" spc="-150" normalizeH="0" baseline="30000" noProof="0" dirty="0">
                <a:ln>
                  <a:noFill/>
                </a:ln>
                <a:solidFill>
                  <a:srgbClr val="11688B"/>
                </a:solidFill>
                <a:effectLst/>
                <a:uLnTx/>
                <a:uFillTx/>
                <a:latin typeface="Helvetica Neue"/>
                <a:ea typeface="Helvetica Neue"/>
                <a:cs typeface="Helvetica Neue"/>
                <a:sym typeface="Helvetica Neue"/>
              </a:rPr>
              <a:t>1,2</a:t>
            </a: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 </a:t>
            </a: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01 Background</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 </a:t>
            </a:r>
          </a:p>
          <a:p>
            <a:pPr>
              <a:spcAft>
                <a:spcPts val="600"/>
              </a:spcAft>
            </a:pPr>
            <a:r>
              <a:rPr lang="en-GB" sz="2000" b="1" dirty="0"/>
              <a:t>References: </a:t>
            </a:r>
            <a:r>
              <a:rPr lang="en-US" sz="2000" b="1" dirty="0"/>
              <a:t>1</a:t>
            </a:r>
            <a:r>
              <a:rPr lang="en-US" sz="2000" dirty="0"/>
              <a:t>. </a:t>
            </a:r>
            <a:r>
              <a:rPr lang="en-US" sz="2000" dirty="0" err="1"/>
              <a:t>Sitenga</a:t>
            </a:r>
            <a:r>
              <a:rPr lang="en-US" sz="2000" dirty="0"/>
              <a:t> J, </a:t>
            </a:r>
            <a:r>
              <a:rPr lang="en-US" sz="2000" i="1" dirty="0"/>
              <a:t>et al. Patient </a:t>
            </a:r>
            <a:r>
              <a:rPr lang="en-US" sz="2000" i="1" dirty="0" err="1"/>
              <a:t>Relat</a:t>
            </a:r>
            <a:r>
              <a:rPr lang="en-US" sz="2000" i="1" dirty="0"/>
              <a:t> Outcome Meas.</a:t>
            </a:r>
            <a:r>
              <a:rPr lang="en-US" sz="2000" dirty="0"/>
              <a:t> 2018; 9: 35-41. </a:t>
            </a:r>
            <a:r>
              <a:rPr lang="en-US" sz="2000" b="1" dirty="0"/>
              <a:t>2. </a:t>
            </a:r>
            <a:r>
              <a:rPr lang="en-US" sz="2000" dirty="0"/>
              <a:t>Lang E, and van Rhee F. </a:t>
            </a:r>
            <a:r>
              <a:rPr lang="en-US" sz="2000" i="1" dirty="0"/>
              <a:t>Blood Rec.</a:t>
            </a:r>
            <a:r>
              <a:rPr lang="en-US" sz="2000" dirty="0"/>
              <a:t> 2024; 64: 101161. </a:t>
            </a:r>
            <a:r>
              <a:rPr lang="en-US" sz="2000" b="1" dirty="0"/>
              <a:t>3.</a:t>
            </a:r>
            <a:r>
              <a:rPr lang="en-US" sz="2000" dirty="0"/>
              <a:t> van Rhee F, </a:t>
            </a:r>
            <a:r>
              <a:rPr lang="en-US" sz="2000" i="1" dirty="0"/>
              <a:t>et al. Blood. </a:t>
            </a:r>
            <a:r>
              <a:rPr lang="en-US" sz="2000" dirty="0"/>
              <a:t>2018; 132: 2115–25. </a:t>
            </a:r>
            <a:r>
              <a:rPr lang="en-US" sz="2000" b="1" dirty="0"/>
              <a:t>4. </a:t>
            </a:r>
            <a:r>
              <a:rPr lang="en-US" sz="2000" dirty="0"/>
              <a:t>Fajgenbaum DC, </a:t>
            </a:r>
            <a:r>
              <a:rPr lang="en-US" sz="2000" i="1" dirty="0"/>
              <a:t>et al. Blood</a:t>
            </a:r>
            <a:r>
              <a:rPr lang="en-US" sz="2000" dirty="0"/>
              <a:t>. 2017; 129: 1646–57. </a:t>
            </a:r>
            <a:r>
              <a:rPr lang="en-US" sz="2000" b="1" dirty="0"/>
              <a:t>5. </a:t>
            </a:r>
            <a:r>
              <a:rPr lang="en-US" sz="2000" dirty="0"/>
              <a:t>Yu L, </a:t>
            </a:r>
            <a:r>
              <a:rPr lang="en-US" sz="2000" i="1" dirty="0"/>
              <a:t>et al. Blood</a:t>
            </a:r>
            <a:r>
              <a:rPr lang="en-US" sz="2000" dirty="0"/>
              <a:t>. 2017; 129: 1658–68.</a:t>
            </a:r>
          </a:p>
        </p:txBody>
      </p:sp>
      <p:sp>
        <p:nvSpPr>
          <p:cNvPr id="10" name="Rectangle 9">
            <a:extLst>
              <a:ext uri="{FF2B5EF4-FFF2-40B4-BE49-F238E27FC236}">
                <a16:creationId xmlns:a16="http://schemas.microsoft.com/office/drawing/2014/main" id="{6942EBA9-2745-C999-ED99-4B2587919238}"/>
              </a:ext>
            </a:extLst>
          </p:cNvPr>
          <p:cNvSpPr/>
          <p:nvPr/>
        </p:nvSpPr>
        <p:spPr>
          <a:xfrm>
            <a:off x="12824001" y="2170903"/>
            <a:ext cx="10058301" cy="1200329"/>
          </a:xfrm>
          <a:prstGeom prst="rect">
            <a:avLst/>
          </a:prstGeom>
        </p:spPr>
        <p:txBody>
          <a:bodyPr wrap="square">
            <a:spAutoFit/>
          </a:bodyPr>
          <a:lstStyle/>
          <a:p>
            <a:pPr algn="l"/>
            <a:r>
              <a:rPr lang="en-US" b="1" dirty="0">
                <a:solidFill>
                  <a:srgbClr val="11688B"/>
                </a:solidFill>
              </a:rPr>
              <a:t>A patient with iMCD will have </a:t>
            </a:r>
            <a:r>
              <a:rPr lang="en-US" b="1" u="sng" dirty="0">
                <a:solidFill>
                  <a:srgbClr val="11688B"/>
                </a:solidFill>
              </a:rPr>
              <a:t>a mix of symptoms</a:t>
            </a:r>
            <a:r>
              <a:rPr lang="en-US" b="1" dirty="0">
                <a:solidFill>
                  <a:srgbClr val="11688B"/>
                </a:solidFill>
              </a:rPr>
              <a:t> which can </a:t>
            </a:r>
            <a:br>
              <a:rPr lang="en-US" b="1" dirty="0">
                <a:solidFill>
                  <a:srgbClr val="11688B"/>
                </a:solidFill>
              </a:rPr>
            </a:br>
            <a:r>
              <a:rPr lang="en-US" b="1" dirty="0">
                <a:solidFill>
                  <a:srgbClr val="11688B"/>
                </a:solidFill>
              </a:rPr>
              <a:t>look like an infection, autoimmune/autoinflammatory disease </a:t>
            </a:r>
            <a:br>
              <a:rPr lang="en-US" b="1" dirty="0">
                <a:solidFill>
                  <a:srgbClr val="11688B"/>
                </a:solidFill>
              </a:rPr>
            </a:br>
            <a:r>
              <a:rPr lang="en-US" b="1" dirty="0">
                <a:solidFill>
                  <a:srgbClr val="11688B"/>
                </a:solidFill>
              </a:rPr>
              <a:t>and/or malignancy*</a:t>
            </a:r>
          </a:p>
        </p:txBody>
      </p:sp>
      <p:sp>
        <p:nvSpPr>
          <p:cNvPr id="12" name="Rectangle 11">
            <a:extLst>
              <a:ext uri="{FF2B5EF4-FFF2-40B4-BE49-F238E27FC236}">
                <a16:creationId xmlns:a16="http://schemas.microsoft.com/office/drawing/2014/main" id="{1065343B-D711-0AF9-60B3-BDE56A58A4E2}"/>
              </a:ext>
            </a:extLst>
          </p:cNvPr>
          <p:cNvSpPr/>
          <p:nvPr/>
        </p:nvSpPr>
        <p:spPr>
          <a:xfrm>
            <a:off x="12824001" y="3552716"/>
            <a:ext cx="8375150" cy="646331"/>
          </a:xfrm>
          <a:prstGeom prst="rect">
            <a:avLst/>
          </a:prstGeom>
        </p:spPr>
        <p:txBody>
          <a:bodyPr wrap="square">
            <a:spAutoFit/>
          </a:bodyPr>
          <a:lstStyle/>
          <a:p>
            <a:pPr algn="l"/>
            <a:r>
              <a:rPr lang="en-US" sz="3600" b="1" dirty="0">
                <a:solidFill>
                  <a:srgbClr val="11688B"/>
                </a:solidFill>
              </a:rPr>
              <a:t>Patients can often present with…</a:t>
            </a:r>
            <a:r>
              <a:rPr lang="en-US" sz="3600" b="1" baseline="30000" dirty="0">
                <a:solidFill>
                  <a:srgbClr val="11688B"/>
                </a:solidFill>
              </a:rPr>
              <a:t>4</a:t>
            </a:r>
          </a:p>
        </p:txBody>
      </p:sp>
      <p:grpSp>
        <p:nvGrpSpPr>
          <p:cNvPr id="46" name="Group 45">
            <a:extLst>
              <a:ext uri="{FF2B5EF4-FFF2-40B4-BE49-F238E27FC236}">
                <a16:creationId xmlns:a16="http://schemas.microsoft.com/office/drawing/2014/main" id="{FA918259-7355-B570-4B57-B86F9B766E41}"/>
              </a:ext>
            </a:extLst>
          </p:cNvPr>
          <p:cNvGrpSpPr/>
          <p:nvPr/>
        </p:nvGrpSpPr>
        <p:grpSpPr>
          <a:xfrm>
            <a:off x="12824001" y="4522281"/>
            <a:ext cx="9483347" cy="6190808"/>
            <a:chOff x="12824001" y="4254655"/>
            <a:chExt cx="9483347" cy="6190808"/>
          </a:xfrm>
        </p:grpSpPr>
        <p:sp>
          <p:nvSpPr>
            <p:cNvPr id="11" name="TextBox 10">
              <a:extLst>
                <a:ext uri="{FF2B5EF4-FFF2-40B4-BE49-F238E27FC236}">
                  <a16:creationId xmlns:a16="http://schemas.microsoft.com/office/drawing/2014/main" id="{BA8325B1-1F56-1C96-7099-BEFA8CFB37D2}"/>
                </a:ext>
              </a:extLst>
            </p:cNvPr>
            <p:cNvSpPr txBox="1"/>
            <p:nvPr/>
          </p:nvSpPr>
          <p:spPr>
            <a:xfrm>
              <a:off x="12824002" y="9788873"/>
              <a:ext cx="930712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*Please note, not all iMCD patients will exhibit all of the symptoms described here. </a:t>
              </a:r>
            </a:p>
            <a:p>
              <a:pPr algn="l"/>
              <a:r>
                <a:rPr lang="en-GB" sz="1800" dirty="0">
                  <a:solidFill>
                    <a:srgbClr val="11688B"/>
                  </a:solidFill>
                </a:rPr>
                <a:t>See the diagnostic guidelines for more information.</a:t>
              </a:r>
              <a:endParaRPr kumimoji="0" lang="en-US" sz="1800" b="0" i="0" u="none" strike="noStrike" cap="none" spc="0" normalizeH="0" baseline="30000" dirty="0">
                <a:ln>
                  <a:noFill/>
                </a:ln>
                <a:solidFill>
                  <a:srgbClr val="11688B"/>
                </a:solidFill>
                <a:effectLst/>
                <a:uFillTx/>
                <a:latin typeface="+mn-lt"/>
                <a:ea typeface="+mn-ea"/>
                <a:cs typeface="+mn-cs"/>
                <a:sym typeface="Helvetica Neue"/>
              </a:endParaRPr>
            </a:p>
          </p:txBody>
        </p:sp>
        <p:grpSp>
          <p:nvGrpSpPr>
            <p:cNvPr id="6" name="Group 5">
              <a:extLst>
                <a:ext uri="{FF2B5EF4-FFF2-40B4-BE49-F238E27FC236}">
                  <a16:creationId xmlns:a16="http://schemas.microsoft.com/office/drawing/2014/main" id="{A0B44090-24D4-1923-4682-43B3693CFC8D}"/>
                </a:ext>
              </a:extLst>
            </p:cNvPr>
            <p:cNvGrpSpPr/>
            <p:nvPr/>
          </p:nvGrpSpPr>
          <p:grpSpPr>
            <a:xfrm>
              <a:off x="12824001" y="4254655"/>
              <a:ext cx="9483347" cy="5308103"/>
              <a:chOff x="12824001" y="4254655"/>
              <a:chExt cx="9483347" cy="5308103"/>
            </a:xfrm>
          </p:grpSpPr>
          <p:grpSp>
            <p:nvGrpSpPr>
              <p:cNvPr id="13" name="Group 12">
                <a:extLst>
                  <a:ext uri="{FF2B5EF4-FFF2-40B4-BE49-F238E27FC236}">
                    <a16:creationId xmlns:a16="http://schemas.microsoft.com/office/drawing/2014/main" id="{0FB29F40-E280-15A6-965A-7AA18C61322F}"/>
                  </a:ext>
                </a:extLst>
              </p:cNvPr>
              <p:cNvGrpSpPr/>
              <p:nvPr/>
            </p:nvGrpSpPr>
            <p:grpSpPr>
              <a:xfrm>
                <a:off x="12834006" y="4254655"/>
                <a:ext cx="9473342" cy="4461589"/>
                <a:chOff x="12834005" y="4989757"/>
                <a:chExt cx="10733385" cy="5055022"/>
              </a:xfrm>
            </p:grpSpPr>
            <p:grpSp>
              <p:nvGrpSpPr>
                <p:cNvPr id="14" name="Group 13">
                  <a:extLst>
                    <a:ext uri="{FF2B5EF4-FFF2-40B4-BE49-F238E27FC236}">
                      <a16:creationId xmlns:a16="http://schemas.microsoft.com/office/drawing/2014/main" id="{DEA5C4EF-E3A2-B962-BA6E-29CF6F1D821A}"/>
                    </a:ext>
                  </a:extLst>
                </p:cNvPr>
                <p:cNvGrpSpPr/>
                <p:nvPr/>
              </p:nvGrpSpPr>
              <p:grpSpPr>
                <a:xfrm>
                  <a:off x="12834005" y="4989757"/>
                  <a:ext cx="2247253" cy="2247252"/>
                  <a:chOff x="13468028" y="5352042"/>
                  <a:chExt cx="2247253" cy="2247252"/>
                </a:xfrm>
              </p:grpSpPr>
              <p:sp>
                <p:nvSpPr>
                  <p:cNvPr id="65" name="Oval 64">
                    <a:extLst>
                      <a:ext uri="{FF2B5EF4-FFF2-40B4-BE49-F238E27FC236}">
                        <a16:creationId xmlns:a16="http://schemas.microsoft.com/office/drawing/2014/main" id="{313B2B19-C18F-79F6-50E3-C5B62BF66FAB}"/>
                      </a:ext>
                    </a:extLst>
                  </p:cNvPr>
                  <p:cNvSpPr/>
                  <p:nvPr/>
                </p:nvSpPr>
                <p:spPr>
                  <a:xfrm>
                    <a:off x="13468028" y="5352042"/>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6" name="Rectangle 65">
                    <a:extLst>
                      <a:ext uri="{FF2B5EF4-FFF2-40B4-BE49-F238E27FC236}">
                        <a16:creationId xmlns:a16="http://schemas.microsoft.com/office/drawing/2014/main" id="{327BB4FE-FF31-D380-09B9-28ECD7A45577}"/>
                      </a:ext>
                    </a:extLst>
                  </p:cNvPr>
                  <p:cNvSpPr/>
                  <p:nvPr/>
                </p:nvSpPr>
                <p:spPr>
                  <a:xfrm>
                    <a:off x="13659005" y="5892075"/>
                    <a:ext cx="1823011" cy="941528"/>
                  </a:xfrm>
                  <a:prstGeom prst="rect">
                    <a:avLst/>
                  </a:prstGeom>
                </p:spPr>
                <p:txBody>
                  <a:bodyPr wrap="square">
                    <a:spAutoFit/>
                  </a:bodyPr>
                  <a:lstStyle/>
                  <a:p>
                    <a:r>
                      <a:rPr lang="en-US" dirty="0">
                        <a:solidFill>
                          <a:srgbClr val="11688B"/>
                        </a:solidFill>
                      </a:rPr>
                      <a:t>Flu-like fever</a:t>
                    </a:r>
                  </a:p>
                </p:txBody>
              </p:sp>
            </p:grpSp>
            <p:grpSp>
              <p:nvGrpSpPr>
                <p:cNvPr id="15" name="Group 14">
                  <a:extLst>
                    <a:ext uri="{FF2B5EF4-FFF2-40B4-BE49-F238E27FC236}">
                      <a16:creationId xmlns:a16="http://schemas.microsoft.com/office/drawing/2014/main" id="{02B898FE-3DC3-3672-D861-0437F199591C}"/>
                    </a:ext>
                  </a:extLst>
                </p:cNvPr>
                <p:cNvGrpSpPr/>
                <p:nvPr/>
              </p:nvGrpSpPr>
              <p:grpSpPr>
                <a:xfrm>
                  <a:off x="15596162" y="4989757"/>
                  <a:ext cx="2247253" cy="2247252"/>
                  <a:chOff x="16018845" y="5352042"/>
                  <a:chExt cx="2247253" cy="2247252"/>
                </a:xfrm>
              </p:grpSpPr>
              <p:sp>
                <p:nvSpPr>
                  <p:cNvPr id="63" name="Rectangle 62">
                    <a:extLst>
                      <a:ext uri="{FF2B5EF4-FFF2-40B4-BE49-F238E27FC236}">
                        <a16:creationId xmlns:a16="http://schemas.microsoft.com/office/drawing/2014/main" id="{F466337B-99AC-24C7-1B79-EF044BA18F6D}"/>
                      </a:ext>
                    </a:extLst>
                  </p:cNvPr>
                  <p:cNvSpPr/>
                  <p:nvPr/>
                </p:nvSpPr>
                <p:spPr>
                  <a:xfrm>
                    <a:off x="16055485" y="6132006"/>
                    <a:ext cx="2206251" cy="461665"/>
                  </a:xfrm>
                  <a:prstGeom prst="rect">
                    <a:avLst/>
                  </a:prstGeom>
                </p:spPr>
                <p:txBody>
                  <a:bodyPr wrap="square">
                    <a:spAutoFit/>
                  </a:bodyPr>
                  <a:lstStyle/>
                  <a:p>
                    <a:r>
                      <a:rPr lang="en-US" dirty="0">
                        <a:solidFill>
                          <a:srgbClr val="11688B"/>
                        </a:solidFill>
                      </a:rPr>
                      <a:t>Neuropathy</a:t>
                    </a:r>
                  </a:p>
                </p:txBody>
              </p:sp>
              <p:sp>
                <p:nvSpPr>
                  <p:cNvPr id="64" name="Oval 63">
                    <a:extLst>
                      <a:ext uri="{FF2B5EF4-FFF2-40B4-BE49-F238E27FC236}">
                        <a16:creationId xmlns:a16="http://schemas.microsoft.com/office/drawing/2014/main" id="{FA9F1FF2-A6E5-18C6-20EC-183BC07629DF}"/>
                      </a:ext>
                    </a:extLst>
                  </p:cNvPr>
                  <p:cNvSpPr/>
                  <p:nvPr/>
                </p:nvSpPr>
                <p:spPr>
                  <a:xfrm>
                    <a:off x="16018845" y="5352042"/>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BA076364-B012-7AA8-FC96-96C6061C1602}"/>
                    </a:ext>
                  </a:extLst>
                </p:cNvPr>
                <p:cNvGrpSpPr/>
                <p:nvPr/>
              </p:nvGrpSpPr>
              <p:grpSpPr>
                <a:xfrm>
                  <a:off x="18358319" y="4989757"/>
                  <a:ext cx="2247254" cy="2247252"/>
                  <a:chOff x="18569662" y="5352042"/>
                  <a:chExt cx="2247254" cy="2247252"/>
                </a:xfrm>
              </p:grpSpPr>
              <p:sp>
                <p:nvSpPr>
                  <p:cNvPr id="61" name="Rectangle 60">
                    <a:extLst>
                      <a:ext uri="{FF2B5EF4-FFF2-40B4-BE49-F238E27FC236}">
                        <a16:creationId xmlns:a16="http://schemas.microsoft.com/office/drawing/2014/main" id="{F845B9FF-0CEB-B40C-6F25-3B4776A25A55}"/>
                      </a:ext>
                    </a:extLst>
                  </p:cNvPr>
                  <p:cNvSpPr/>
                  <p:nvPr/>
                </p:nvSpPr>
                <p:spPr>
                  <a:xfrm>
                    <a:off x="18569662" y="5947340"/>
                    <a:ext cx="2247254" cy="830997"/>
                  </a:xfrm>
                  <a:prstGeom prst="rect">
                    <a:avLst/>
                  </a:prstGeom>
                </p:spPr>
                <p:txBody>
                  <a:bodyPr wrap="square">
                    <a:spAutoFit/>
                  </a:bodyPr>
                  <a:lstStyle/>
                  <a:p>
                    <a:r>
                      <a:rPr lang="en-US" dirty="0">
                        <a:solidFill>
                          <a:srgbClr val="11688B"/>
                        </a:solidFill>
                      </a:rPr>
                      <a:t>Enlarged </a:t>
                    </a:r>
                  </a:p>
                  <a:p>
                    <a:r>
                      <a:rPr lang="en-US" dirty="0">
                        <a:solidFill>
                          <a:srgbClr val="11688B"/>
                        </a:solidFill>
                      </a:rPr>
                      <a:t>organs</a:t>
                    </a:r>
                  </a:p>
                </p:txBody>
              </p:sp>
              <p:sp>
                <p:nvSpPr>
                  <p:cNvPr id="62" name="Oval 61">
                    <a:extLst>
                      <a:ext uri="{FF2B5EF4-FFF2-40B4-BE49-F238E27FC236}">
                        <a16:creationId xmlns:a16="http://schemas.microsoft.com/office/drawing/2014/main" id="{80B9E6EE-C7F7-764B-8BCF-D7BB8BFE06BE}"/>
                      </a:ext>
                    </a:extLst>
                  </p:cNvPr>
                  <p:cNvSpPr/>
                  <p:nvPr/>
                </p:nvSpPr>
                <p:spPr>
                  <a:xfrm>
                    <a:off x="18569662" y="5352042"/>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EDFB8421-7D57-3E35-13AD-864D282C651C}"/>
                    </a:ext>
                  </a:extLst>
                </p:cNvPr>
                <p:cNvGrpSpPr/>
                <p:nvPr/>
              </p:nvGrpSpPr>
              <p:grpSpPr>
                <a:xfrm>
                  <a:off x="21120478" y="4989757"/>
                  <a:ext cx="2247254" cy="2247252"/>
                  <a:chOff x="21120478" y="5352042"/>
                  <a:chExt cx="2247254" cy="2247252"/>
                </a:xfrm>
              </p:grpSpPr>
              <p:sp>
                <p:nvSpPr>
                  <p:cNvPr id="42" name="Rectangle 41">
                    <a:extLst>
                      <a:ext uri="{FF2B5EF4-FFF2-40B4-BE49-F238E27FC236}">
                        <a16:creationId xmlns:a16="http://schemas.microsoft.com/office/drawing/2014/main" id="{29B826EB-3FC4-BB70-E5E3-A0A8D820DB44}"/>
                      </a:ext>
                    </a:extLst>
                  </p:cNvPr>
                  <p:cNvSpPr/>
                  <p:nvPr/>
                </p:nvSpPr>
                <p:spPr>
                  <a:xfrm>
                    <a:off x="21120478" y="5762674"/>
                    <a:ext cx="2247254" cy="1200328"/>
                  </a:xfrm>
                  <a:prstGeom prst="rect">
                    <a:avLst/>
                  </a:prstGeom>
                </p:spPr>
                <p:txBody>
                  <a:bodyPr wrap="square">
                    <a:spAutoFit/>
                  </a:bodyPr>
                  <a:lstStyle/>
                  <a:p>
                    <a:r>
                      <a:rPr lang="en-US" dirty="0">
                        <a:solidFill>
                          <a:srgbClr val="11688B"/>
                        </a:solidFill>
                      </a:rPr>
                      <a:t>Skin </a:t>
                    </a:r>
                  </a:p>
                  <a:p>
                    <a:r>
                      <a:rPr lang="en-US" dirty="0">
                        <a:solidFill>
                          <a:srgbClr val="11688B"/>
                        </a:solidFill>
                      </a:rPr>
                      <a:t>changes/</a:t>
                    </a:r>
                  </a:p>
                  <a:p>
                    <a:r>
                      <a:rPr lang="en-US" dirty="0">
                        <a:solidFill>
                          <a:srgbClr val="11688B"/>
                        </a:solidFill>
                      </a:rPr>
                      <a:t>lesions</a:t>
                    </a:r>
                  </a:p>
                </p:txBody>
              </p:sp>
              <p:sp>
                <p:nvSpPr>
                  <p:cNvPr id="60" name="Oval 59">
                    <a:extLst>
                      <a:ext uri="{FF2B5EF4-FFF2-40B4-BE49-F238E27FC236}">
                        <a16:creationId xmlns:a16="http://schemas.microsoft.com/office/drawing/2014/main" id="{B3CBEF55-CACB-E80D-AD2C-CD6499F0B357}"/>
                      </a:ext>
                    </a:extLst>
                  </p:cNvPr>
                  <p:cNvSpPr/>
                  <p:nvPr/>
                </p:nvSpPr>
                <p:spPr>
                  <a:xfrm>
                    <a:off x="21120479" y="5352042"/>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1BDC2C26-BF71-77FA-5509-D4FE759ABDA3}"/>
                    </a:ext>
                  </a:extLst>
                </p:cNvPr>
                <p:cNvGrpSpPr/>
                <p:nvPr/>
              </p:nvGrpSpPr>
              <p:grpSpPr>
                <a:xfrm>
                  <a:off x="12835412" y="7797526"/>
                  <a:ext cx="2247254" cy="2247252"/>
                  <a:chOff x="13553738" y="7797526"/>
                  <a:chExt cx="2247254" cy="2247252"/>
                </a:xfrm>
              </p:grpSpPr>
              <p:sp>
                <p:nvSpPr>
                  <p:cNvPr id="40" name="Rectangle 39">
                    <a:extLst>
                      <a:ext uri="{FF2B5EF4-FFF2-40B4-BE49-F238E27FC236}">
                        <a16:creationId xmlns:a16="http://schemas.microsoft.com/office/drawing/2014/main" id="{DFA9F3C5-CD05-3A33-6C91-EB4136339E2E}"/>
                      </a:ext>
                    </a:extLst>
                  </p:cNvPr>
                  <p:cNvSpPr/>
                  <p:nvPr/>
                </p:nvSpPr>
                <p:spPr>
                  <a:xfrm>
                    <a:off x="13553738" y="8680582"/>
                    <a:ext cx="2247254" cy="461665"/>
                  </a:xfrm>
                  <a:prstGeom prst="rect">
                    <a:avLst/>
                  </a:prstGeom>
                </p:spPr>
                <p:txBody>
                  <a:bodyPr wrap="square">
                    <a:spAutoFit/>
                  </a:bodyPr>
                  <a:lstStyle/>
                  <a:p>
                    <a:r>
                      <a:rPr lang="en-US" dirty="0">
                        <a:solidFill>
                          <a:srgbClr val="11688B"/>
                        </a:solidFill>
                      </a:rPr>
                      <a:t>Arthritis</a:t>
                    </a:r>
                  </a:p>
                </p:txBody>
              </p:sp>
              <p:sp>
                <p:nvSpPr>
                  <p:cNvPr id="41" name="Oval 40">
                    <a:extLst>
                      <a:ext uri="{FF2B5EF4-FFF2-40B4-BE49-F238E27FC236}">
                        <a16:creationId xmlns:a16="http://schemas.microsoft.com/office/drawing/2014/main" id="{1DB599FE-2E8D-ED7C-BF79-72B4CA818C6E}"/>
                      </a:ext>
                    </a:extLst>
                  </p:cNvPr>
                  <p:cNvSpPr/>
                  <p:nvPr/>
                </p:nvSpPr>
                <p:spPr>
                  <a:xfrm>
                    <a:off x="13553739" y="7797526"/>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726CA536-1488-20FB-8CDF-10E83253CFC8}"/>
                    </a:ext>
                  </a:extLst>
                </p:cNvPr>
                <p:cNvGrpSpPr/>
                <p:nvPr/>
              </p:nvGrpSpPr>
              <p:grpSpPr>
                <a:xfrm>
                  <a:off x="15530548" y="7797527"/>
                  <a:ext cx="2247253" cy="2247252"/>
                  <a:chOff x="16104556" y="7797527"/>
                  <a:chExt cx="2247253" cy="2247252"/>
                </a:xfrm>
              </p:grpSpPr>
              <p:sp>
                <p:nvSpPr>
                  <p:cNvPr id="38" name="Rectangle 37">
                    <a:extLst>
                      <a:ext uri="{FF2B5EF4-FFF2-40B4-BE49-F238E27FC236}">
                        <a16:creationId xmlns:a16="http://schemas.microsoft.com/office/drawing/2014/main" id="{C0F99E63-0860-9E23-5725-EF57E2A5CB6B}"/>
                      </a:ext>
                    </a:extLst>
                  </p:cNvPr>
                  <p:cNvSpPr/>
                  <p:nvPr/>
                </p:nvSpPr>
                <p:spPr>
                  <a:xfrm>
                    <a:off x="16104556" y="8680582"/>
                    <a:ext cx="2247253" cy="523071"/>
                  </a:xfrm>
                  <a:prstGeom prst="rect">
                    <a:avLst/>
                  </a:prstGeom>
                </p:spPr>
                <p:txBody>
                  <a:bodyPr wrap="square">
                    <a:spAutoFit/>
                  </a:bodyPr>
                  <a:lstStyle/>
                  <a:p>
                    <a:r>
                      <a:rPr lang="en-US" dirty="0" err="1">
                        <a:solidFill>
                          <a:srgbClr val="11688B"/>
                        </a:solidFill>
                      </a:rPr>
                      <a:t>Anaemia</a:t>
                    </a:r>
                    <a:endParaRPr lang="en-US" dirty="0">
                      <a:solidFill>
                        <a:srgbClr val="11688B"/>
                      </a:solidFill>
                    </a:endParaRPr>
                  </a:p>
                </p:txBody>
              </p:sp>
              <p:sp>
                <p:nvSpPr>
                  <p:cNvPr id="39" name="Oval 38">
                    <a:extLst>
                      <a:ext uri="{FF2B5EF4-FFF2-40B4-BE49-F238E27FC236}">
                        <a16:creationId xmlns:a16="http://schemas.microsoft.com/office/drawing/2014/main" id="{24B48242-1348-D1AD-BF35-8C4BF34EC8D3}"/>
                      </a:ext>
                    </a:extLst>
                  </p:cNvPr>
                  <p:cNvSpPr/>
                  <p:nvPr/>
                </p:nvSpPr>
                <p:spPr>
                  <a:xfrm>
                    <a:off x="16104556" y="7797527"/>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0" name="Group 19">
                  <a:extLst>
                    <a:ext uri="{FF2B5EF4-FFF2-40B4-BE49-F238E27FC236}">
                      <a16:creationId xmlns:a16="http://schemas.microsoft.com/office/drawing/2014/main" id="{205D8791-0941-BB9E-EE5A-215F8390775A}"/>
                    </a:ext>
                  </a:extLst>
                </p:cNvPr>
                <p:cNvGrpSpPr/>
                <p:nvPr/>
              </p:nvGrpSpPr>
              <p:grpSpPr>
                <a:xfrm>
                  <a:off x="18354984" y="7797526"/>
                  <a:ext cx="2250589" cy="2247252"/>
                  <a:chOff x="18784674" y="7797526"/>
                  <a:chExt cx="2250589" cy="2247252"/>
                </a:xfrm>
              </p:grpSpPr>
              <p:sp>
                <p:nvSpPr>
                  <p:cNvPr id="36" name="Rectangle 35">
                    <a:extLst>
                      <a:ext uri="{FF2B5EF4-FFF2-40B4-BE49-F238E27FC236}">
                        <a16:creationId xmlns:a16="http://schemas.microsoft.com/office/drawing/2014/main" id="{F1CA1255-43E0-88B9-4C43-586A20DB8D54}"/>
                      </a:ext>
                    </a:extLst>
                  </p:cNvPr>
                  <p:cNvSpPr/>
                  <p:nvPr/>
                </p:nvSpPr>
                <p:spPr>
                  <a:xfrm>
                    <a:off x="18784674" y="8680582"/>
                    <a:ext cx="2247252" cy="523071"/>
                  </a:xfrm>
                  <a:prstGeom prst="rect">
                    <a:avLst/>
                  </a:prstGeom>
                </p:spPr>
                <p:txBody>
                  <a:bodyPr wrap="square">
                    <a:spAutoFit/>
                  </a:bodyPr>
                  <a:lstStyle/>
                  <a:p>
                    <a:r>
                      <a:rPr lang="en-US" dirty="0">
                        <a:solidFill>
                          <a:srgbClr val="11688B"/>
                        </a:solidFill>
                      </a:rPr>
                      <a:t>Oedema</a:t>
                    </a:r>
                  </a:p>
                </p:txBody>
              </p:sp>
              <p:sp>
                <p:nvSpPr>
                  <p:cNvPr id="37" name="Oval 36">
                    <a:extLst>
                      <a:ext uri="{FF2B5EF4-FFF2-40B4-BE49-F238E27FC236}">
                        <a16:creationId xmlns:a16="http://schemas.microsoft.com/office/drawing/2014/main" id="{F54FE8ED-E529-B1A1-5BFE-876DEA38BB88}"/>
                      </a:ext>
                    </a:extLst>
                  </p:cNvPr>
                  <p:cNvSpPr/>
                  <p:nvPr/>
                </p:nvSpPr>
                <p:spPr>
                  <a:xfrm>
                    <a:off x="18788010" y="7797526"/>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1" name="Group 20">
                  <a:extLst>
                    <a:ext uri="{FF2B5EF4-FFF2-40B4-BE49-F238E27FC236}">
                      <a16:creationId xmlns:a16="http://schemas.microsoft.com/office/drawing/2014/main" id="{CE1A8F01-3F78-F5EC-141A-EDAD9B8CFE1C}"/>
                    </a:ext>
                  </a:extLst>
                </p:cNvPr>
                <p:cNvGrpSpPr/>
                <p:nvPr/>
              </p:nvGrpSpPr>
              <p:grpSpPr>
                <a:xfrm>
                  <a:off x="20920820" y="7797526"/>
                  <a:ext cx="2646570" cy="2247252"/>
                  <a:chOff x="21006531" y="7797526"/>
                  <a:chExt cx="2646570" cy="2247252"/>
                </a:xfrm>
              </p:grpSpPr>
              <p:sp>
                <p:nvSpPr>
                  <p:cNvPr id="34" name="Rectangle 33">
                    <a:extLst>
                      <a:ext uri="{FF2B5EF4-FFF2-40B4-BE49-F238E27FC236}">
                        <a16:creationId xmlns:a16="http://schemas.microsoft.com/office/drawing/2014/main" id="{E0E0D9A1-C2CF-3C99-8740-68C03606AAB0}"/>
                      </a:ext>
                    </a:extLst>
                  </p:cNvPr>
                  <p:cNvSpPr/>
                  <p:nvPr/>
                </p:nvSpPr>
                <p:spPr>
                  <a:xfrm>
                    <a:off x="21006531" y="8611514"/>
                    <a:ext cx="2646570" cy="523071"/>
                  </a:xfrm>
                  <a:prstGeom prst="rect">
                    <a:avLst/>
                  </a:prstGeom>
                </p:spPr>
                <p:txBody>
                  <a:bodyPr wrap="square">
                    <a:spAutoFit/>
                  </a:bodyPr>
                  <a:lstStyle/>
                  <a:p>
                    <a:r>
                      <a:rPr lang="en-US" dirty="0">
                        <a:solidFill>
                          <a:srgbClr val="11688B"/>
                        </a:solidFill>
                      </a:rPr>
                      <a:t>Weight loss</a:t>
                    </a:r>
                  </a:p>
                </p:txBody>
              </p:sp>
              <p:sp>
                <p:nvSpPr>
                  <p:cNvPr id="35" name="Oval 34">
                    <a:extLst>
                      <a:ext uri="{FF2B5EF4-FFF2-40B4-BE49-F238E27FC236}">
                        <a16:creationId xmlns:a16="http://schemas.microsoft.com/office/drawing/2014/main" id="{2280441B-4412-857A-5C65-0956239BF717}"/>
                      </a:ext>
                    </a:extLst>
                  </p:cNvPr>
                  <p:cNvSpPr/>
                  <p:nvPr/>
                </p:nvSpPr>
                <p:spPr>
                  <a:xfrm>
                    <a:off x="21206190" y="7797526"/>
                    <a:ext cx="2247253" cy="2247252"/>
                  </a:xfrm>
                  <a:prstGeom prst="ellipse">
                    <a:avLst/>
                  </a:prstGeom>
                  <a:no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sp>
              <p:nvSpPr>
                <p:cNvPr id="22" name="Oval 21">
                  <a:extLst>
                    <a:ext uri="{FF2B5EF4-FFF2-40B4-BE49-F238E27FC236}">
                      <a16:creationId xmlns:a16="http://schemas.microsoft.com/office/drawing/2014/main" id="{F278DC6A-B66F-B342-6618-393675BBFAB5}"/>
                    </a:ext>
                  </a:extLst>
                </p:cNvPr>
                <p:cNvSpPr/>
                <p:nvPr/>
              </p:nvSpPr>
              <p:spPr>
                <a:xfrm>
                  <a:off x="13808813" y="6633507"/>
                  <a:ext cx="287569" cy="287569"/>
                </a:xfrm>
                <a:prstGeom prst="ellips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Oval 22">
                  <a:extLst>
                    <a:ext uri="{FF2B5EF4-FFF2-40B4-BE49-F238E27FC236}">
                      <a16:creationId xmlns:a16="http://schemas.microsoft.com/office/drawing/2014/main" id="{352EBC9D-5D00-4FD6-5BBD-9F67B29F624F}"/>
                    </a:ext>
                  </a:extLst>
                </p:cNvPr>
                <p:cNvSpPr/>
                <p:nvPr/>
              </p:nvSpPr>
              <p:spPr>
                <a:xfrm>
                  <a:off x="16548313" y="8046651"/>
                  <a:ext cx="287569" cy="287569"/>
                </a:xfrm>
                <a:prstGeom prst="ellips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A745F3E9-94DC-8957-3231-CD0ADB62E6D1}"/>
                    </a:ext>
                  </a:extLst>
                </p:cNvPr>
                <p:cNvSpPr/>
                <p:nvPr/>
              </p:nvSpPr>
              <p:spPr>
                <a:xfrm>
                  <a:off x="19323367" y="6727937"/>
                  <a:ext cx="287569" cy="287569"/>
                </a:xfrm>
                <a:prstGeom prst="ellips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898DF92B-FBAA-B5F8-7B75-8D9A75A5B084}"/>
                    </a:ext>
                  </a:extLst>
                </p:cNvPr>
                <p:cNvSpPr/>
                <p:nvPr/>
              </p:nvSpPr>
              <p:spPr>
                <a:xfrm>
                  <a:off x="22101836" y="8117995"/>
                  <a:ext cx="287569" cy="287569"/>
                </a:xfrm>
                <a:prstGeom prst="ellips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6" name="Straight Connector 25">
                  <a:extLst>
                    <a:ext uri="{FF2B5EF4-FFF2-40B4-BE49-F238E27FC236}">
                      <a16:creationId xmlns:a16="http://schemas.microsoft.com/office/drawing/2014/main" id="{C0D6C332-BAB4-662E-2FE2-0938E04DFB0A}"/>
                    </a:ext>
                  </a:extLst>
                </p:cNvPr>
                <p:cNvCxnSpPr>
                  <a:cxnSpLocks/>
                </p:cNvCxnSpPr>
                <p:nvPr/>
              </p:nvCxnSpPr>
              <p:spPr>
                <a:xfrm>
                  <a:off x="13952598" y="6774220"/>
                  <a:ext cx="2738459" cy="1416216"/>
                </a:xfrm>
                <a:prstGeom prst="line">
                  <a:avLst/>
                </a:prstGeom>
                <a:noFill/>
                <a:ln w="25400" cap="flat">
                  <a:solidFill>
                    <a:srgbClr val="11688B"/>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09B705FA-F582-C07C-EB36-61BE29EE4949}"/>
                    </a:ext>
                  </a:extLst>
                </p:cNvPr>
                <p:cNvCxnSpPr>
                  <a:cxnSpLocks/>
                </p:cNvCxnSpPr>
                <p:nvPr/>
              </p:nvCxnSpPr>
              <p:spPr>
                <a:xfrm flipV="1">
                  <a:off x="16688182" y="6871722"/>
                  <a:ext cx="2793763" cy="1326445"/>
                </a:xfrm>
                <a:prstGeom prst="line">
                  <a:avLst/>
                </a:prstGeom>
                <a:noFill/>
                <a:ln w="25400" cap="flat">
                  <a:solidFill>
                    <a:srgbClr val="11688B"/>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786D9258-F3D5-DE8F-C913-9873E0D2EE18}"/>
                    </a:ext>
                  </a:extLst>
                </p:cNvPr>
                <p:cNvCxnSpPr>
                  <a:cxnSpLocks/>
                  <a:stCxn id="25" idx="1"/>
                </p:cNvCxnSpPr>
                <p:nvPr/>
              </p:nvCxnSpPr>
              <p:spPr>
                <a:xfrm flipH="1" flipV="1">
                  <a:off x="19481945" y="6865325"/>
                  <a:ext cx="2662004" cy="1294784"/>
                </a:xfrm>
                <a:prstGeom prst="line">
                  <a:avLst/>
                </a:prstGeom>
                <a:noFill/>
                <a:ln w="25400" cap="flat">
                  <a:solidFill>
                    <a:srgbClr val="11688B"/>
                  </a:solidFill>
                  <a:prstDash val="solid"/>
                  <a:miter lim="400000"/>
                </a:ln>
                <a:effectLst/>
                <a:sp3d/>
              </p:spPr>
              <p:style>
                <a:lnRef idx="0">
                  <a:scrgbClr r="0" g="0" b="0"/>
                </a:lnRef>
                <a:fillRef idx="0">
                  <a:scrgbClr r="0" g="0" b="0"/>
                </a:fillRef>
                <a:effectRef idx="0">
                  <a:scrgbClr r="0" g="0" b="0"/>
                </a:effectRef>
                <a:fontRef idx="none"/>
              </p:style>
            </p:cxnSp>
            <p:sp>
              <p:nvSpPr>
                <p:cNvPr id="29" name="Oval 28">
                  <a:extLst>
                    <a:ext uri="{FF2B5EF4-FFF2-40B4-BE49-F238E27FC236}">
                      <a16:creationId xmlns:a16="http://schemas.microsoft.com/office/drawing/2014/main" id="{B4BE92B1-C505-FFEF-A90A-C919C8B86935}"/>
                    </a:ext>
                  </a:extLst>
                </p:cNvPr>
                <p:cNvSpPr/>
                <p:nvPr/>
              </p:nvSpPr>
              <p:spPr>
                <a:xfrm>
                  <a:off x="22101836" y="6780227"/>
                  <a:ext cx="287569" cy="287569"/>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A1046225-912D-D756-E556-4F6BD0957BA1}"/>
                    </a:ext>
                  </a:extLst>
                </p:cNvPr>
                <p:cNvSpPr/>
                <p:nvPr/>
              </p:nvSpPr>
              <p:spPr>
                <a:xfrm>
                  <a:off x="19329375" y="8046651"/>
                  <a:ext cx="287569" cy="287569"/>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A317ED04-F402-4A46-6E7A-259A77F1BB32}"/>
                    </a:ext>
                  </a:extLst>
                </p:cNvPr>
                <p:cNvSpPr/>
                <p:nvPr/>
              </p:nvSpPr>
              <p:spPr>
                <a:xfrm>
                  <a:off x="16590902" y="6679312"/>
                  <a:ext cx="287569" cy="287569"/>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32" name="Straight Connector 31">
                  <a:extLst>
                    <a:ext uri="{FF2B5EF4-FFF2-40B4-BE49-F238E27FC236}">
                      <a16:creationId xmlns:a16="http://schemas.microsoft.com/office/drawing/2014/main" id="{6D06F715-14D0-230D-1D5D-EF3E51CEBB31}"/>
                    </a:ext>
                  </a:extLst>
                </p:cNvPr>
                <p:cNvCxnSpPr>
                  <a:cxnSpLocks/>
                </p:cNvCxnSpPr>
                <p:nvPr/>
              </p:nvCxnSpPr>
              <p:spPr>
                <a:xfrm>
                  <a:off x="16719463" y="6823096"/>
                  <a:ext cx="2747688" cy="1367339"/>
                </a:xfrm>
                <a:prstGeom prst="line">
                  <a:avLst/>
                </a:prstGeom>
                <a:noFill/>
                <a:ln w="25400" cap="flat">
                  <a:solidFill>
                    <a:schemeClr val="accent3"/>
                  </a:solidFill>
                  <a:prstDash val="solid"/>
                  <a:miter lim="4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CA68FA4B-41C3-D205-C0DF-BF0AF0BD057E}"/>
                    </a:ext>
                  </a:extLst>
                </p:cNvPr>
                <p:cNvCxnSpPr>
                  <a:cxnSpLocks/>
                </p:cNvCxnSpPr>
                <p:nvPr/>
              </p:nvCxnSpPr>
              <p:spPr>
                <a:xfrm flipH="1">
                  <a:off x="19467152" y="6917785"/>
                  <a:ext cx="2829828" cy="1272650"/>
                </a:xfrm>
                <a:prstGeom prst="line">
                  <a:avLst/>
                </a:prstGeom>
                <a:noFill/>
                <a:ln w="25400" cap="flat">
                  <a:solidFill>
                    <a:schemeClr val="accent3"/>
                  </a:solidFill>
                  <a:prstDash val="solid"/>
                  <a:miter lim="400000"/>
                </a:ln>
                <a:effectLst/>
                <a:sp3d/>
              </p:spPr>
              <p:style>
                <a:lnRef idx="0">
                  <a:scrgbClr r="0" g="0" b="0"/>
                </a:lnRef>
                <a:fillRef idx="0">
                  <a:scrgbClr r="0" g="0" b="0"/>
                </a:fillRef>
                <a:effectRef idx="0">
                  <a:scrgbClr r="0" g="0" b="0"/>
                </a:effectRef>
                <a:fontRef idx="none"/>
              </p:style>
            </p:cxnSp>
          </p:grpSp>
          <p:grpSp>
            <p:nvGrpSpPr>
              <p:cNvPr id="67" name="Group 66">
                <a:extLst>
                  <a:ext uri="{FF2B5EF4-FFF2-40B4-BE49-F238E27FC236}">
                    <a16:creationId xmlns:a16="http://schemas.microsoft.com/office/drawing/2014/main" id="{D731A3B9-3842-C949-9DAA-419FE8846A93}"/>
                  </a:ext>
                </a:extLst>
              </p:cNvPr>
              <p:cNvGrpSpPr/>
              <p:nvPr/>
            </p:nvGrpSpPr>
            <p:grpSpPr>
              <a:xfrm>
                <a:off x="12824001" y="9008175"/>
                <a:ext cx="9307128" cy="554583"/>
                <a:chOff x="12824001" y="9668630"/>
                <a:chExt cx="9307128" cy="554583"/>
              </a:xfrm>
            </p:grpSpPr>
            <p:grpSp>
              <p:nvGrpSpPr>
                <p:cNvPr id="68" name="Group 67">
                  <a:extLst>
                    <a:ext uri="{FF2B5EF4-FFF2-40B4-BE49-F238E27FC236}">
                      <a16:creationId xmlns:a16="http://schemas.microsoft.com/office/drawing/2014/main" id="{80215B3D-8FA5-E9D6-BA55-4AFCBE3D19AB}"/>
                    </a:ext>
                  </a:extLst>
                </p:cNvPr>
                <p:cNvGrpSpPr/>
                <p:nvPr/>
              </p:nvGrpSpPr>
              <p:grpSpPr>
                <a:xfrm>
                  <a:off x="14813894" y="9766551"/>
                  <a:ext cx="5332105" cy="379591"/>
                  <a:chOff x="14720584" y="9906512"/>
                  <a:chExt cx="5332105" cy="379591"/>
                </a:xfrm>
              </p:grpSpPr>
              <p:sp>
                <p:nvSpPr>
                  <p:cNvPr id="70" name="Oval 69">
                    <a:extLst>
                      <a:ext uri="{FF2B5EF4-FFF2-40B4-BE49-F238E27FC236}">
                        <a16:creationId xmlns:a16="http://schemas.microsoft.com/office/drawing/2014/main" id="{D1532D32-0B52-69C3-1827-4186E81DB3EC}"/>
                      </a:ext>
                    </a:extLst>
                  </p:cNvPr>
                  <p:cNvSpPr/>
                  <p:nvPr/>
                </p:nvSpPr>
                <p:spPr>
                  <a:xfrm>
                    <a:off x="14720584" y="9969403"/>
                    <a:ext cx="253810" cy="253810"/>
                  </a:xfrm>
                  <a:prstGeom prst="ellipse">
                    <a:avLst/>
                  </a:prstGeom>
                  <a:solidFill>
                    <a:srgbClr val="116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1" name="TextBox 70">
                    <a:extLst>
                      <a:ext uri="{FF2B5EF4-FFF2-40B4-BE49-F238E27FC236}">
                        <a16:creationId xmlns:a16="http://schemas.microsoft.com/office/drawing/2014/main" id="{4BC644BE-CB1E-9FF9-FE14-EE10844C6C55}"/>
                      </a:ext>
                    </a:extLst>
                  </p:cNvPr>
                  <p:cNvSpPr txBox="1"/>
                  <p:nvPr/>
                </p:nvSpPr>
                <p:spPr>
                  <a:xfrm>
                    <a:off x="15162860" y="9906512"/>
                    <a:ext cx="214289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Example patient 1</a:t>
                    </a:r>
                    <a:endParaRPr kumimoji="0" lang="en-US" sz="1800" b="0" i="0" u="none" strike="noStrike" cap="none" spc="0" normalizeH="0" baseline="30000" dirty="0">
                      <a:ln>
                        <a:noFill/>
                      </a:ln>
                      <a:solidFill>
                        <a:srgbClr val="11688B"/>
                      </a:solidFill>
                      <a:effectLst/>
                      <a:uFillTx/>
                      <a:latin typeface="+mn-lt"/>
                      <a:ea typeface="+mn-ea"/>
                      <a:cs typeface="+mn-cs"/>
                      <a:sym typeface="Helvetica Neue"/>
                    </a:endParaRPr>
                  </a:p>
                </p:txBody>
              </p:sp>
              <p:sp>
                <p:nvSpPr>
                  <p:cNvPr id="72" name="Oval 71">
                    <a:extLst>
                      <a:ext uri="{FF2B5EF4-FFF2-40B4-BE49-F238E27FC236}">
                        <a16:creationId xmlns:a16="http://schemas.microsoft.com/office/drawing/2014/main" id="{32CE8124-4FEB-5B1D-8489-D1635489A281}"/>
                      </a:ext>
                    </a:extLst>
                  </p:cNvPr>
                  <p:cNvSpPr/>
                  <p:nvPr/>
                </p:nvSpPr>
                <p:spPr>
                  <a:xfrm>
                    <a:off x="17467522" y="9969403"/>
                    <a:ext cx="253810" cy="253810"/>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3" name="TextBox 72">
                    <a:extLst>
                      <a:ext uri="{FF2B5EF4-FFF2-40B4-BE49-F238E27FC236}">
                        <a16:creationId xmlns:a16="http://schemas.microsoft.com/office/drawing/2014/main" id="{669C5A4E-43C1-B472-CFFE-1A6E457D060F}"/>
                      </a:ext>
                    </a:extLst>
                  </p:cNvPr>
                  <p:cNvSpPr txBox="1"/>
                  <p:nvPr/>
                </p:nvSpPr>
                <p:spPr>
                  <a:xfrm>
                    <a:off x="17909798" y="9906512"/>
                    <a:ext cx="214289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Example patient 2</a:t>
                    </a:r>
                    <a:endParaRPr kumimoji="0" lang="en-US" sz="1800" b="0" i="0" u="none" strike="noStrike" cap="none" spc="0" normalizeH="0" baseline="30000" dirty="0">
                      <a:ln>
                        <a:noFill/>
                      </a:ln>
                      <a:solidFill>
                        <a:srgbClr val="11688B"/>
                      </a:solidFill>
                      <a:effectLst/>
                      <a:uFillTx/>
                      <a:latin typeface="+mn-lt"/>
                      <a:ea typeface="+mn-ea"/>
                      <a:cs typeface="+mn-cs"/>
                      <a:sym typeface="Helvetica Neue"/>
                    </a:endParaRPr>
                  </a:p>
                </p:txBody>
              </p:sp>
            </p:grpSp>
            <p:sp>
              <p:nvSpPr>
                <p:cNvPr id="69" name="Rounded Rectangle 68">
                  <a:extLst>
                    <a:ext uri="{FF2B5EF4-FFF2-40B4-BE49-F238E27FC236}">
                      <a16:creationId xmlns:a16="http://schemas.microsoft.com/office/drawing/2014/main" id="{7E934C9A-0F18-A444-8452-F9D9EADBE1E3}"/>
                    </a:ext>
                  </a:extLst>
                </p:cNvPr>
                <p:cNvSpPr/>
                <p:nvPr/>
              </p:nvSpPr>
              <p:spPr>
                <a:xfrm>
                  <a:off x="12824001" y="9668630"/>
                  <a:ext cx="9307128" cy="554583"/>
                </a:xfrm>
                <a:prstGeom prst="roundRect">
                  <a:avLst>
                    <a:gd name="adj" fmla="val 5008"/>
                  </a:avLst>
                </a:prstGeom>
                <a:noFill/>
                <a:ln w="12700" cap="flat">
                  <a:solidFill>
                    <a:srgbClr val="11688B"/>
                  </a:solid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nvGrpSpPr>
          <p:cNvPr id="8" name="Group 7">
            <a:extLst>
              <a:ext uri="{FF2B5EF4-FFF2-40B4-BE49-F238E27FC236}">
                <a16:creationId xmlns:a16="http://schemas.microsoft.com/office/drawing/2014/main" id="{1AFC4A29-A21A-139B-50A5-FBB0C1DD8857}"/>
              </a:ext>
            </a:extLst>
          </p:cNvPr>
          <p:cNvGrpSpPr/>
          <p:nvPr/>
        </p:nvGrpSpPr>
        <p:grpSpPr>
          <a:xfrm>
            <a:off x="2089801" y="10330307"/>
            <a:ext cx="5069281" cy="1152000"/>
            <a:chOff x="2089801" y="10330307"/>
            <a:chExt cx="5069281" cy="1152000"/>
          </a:xfrm>
        </p:grpSpPr>
        <p:sp>
          <p:nvSpPr>
            <p:cNvPr id="5" name="Rounded Rectangle 4">
              <a:extLst>
                <a:ext uri="{FF2B5EF4-FFF2-40B4-BE49-F238E27FC236}">
                  <a16:creationId xmlns:a16="http://schemas.microsoft.com/office/drawing/2014/main" id="{269B972D-DC8F-EA9F-3288-A19DBFDE9158}"/>
                </a:ext>
              </a:extLst>
            </p:cNvPr>
            <p:cNvSpPr/>
            <p:nvPr/>
          </p:nvSpPr>
          <p:spPr>
            <a:xfrm>
              <a:off x="2089801" y="10330307"/>
              <a:ext cx="5069281" cy="1152000"/>
            </a:xfrm>
            <a:prstGeom prst="roundRect">
              <a:avLst>
                <a:gd name="adj" fmla="val 17088"/>
              </a:avLst>
            </a:prstGeom>
            <a:solidFill>
              <a:srgbClr val="F28A04"/>
            </a:solidFill>
            <a:ln w="12700" cap="flat">
              <a:noFill/>
              <a:prstDash val="lg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11688B"/>
                </a:solidFill>
                <a:effectLst/>
                <a:uFillTx/>
                <a:latin typeface="Helvetica Neue Medium"/>
                <a:ea typeface="Helvetica Neue Medium"/>
                <a:cs typeface="Helvetica Neue Medium"/>
                <a:sym typeface="Helvetica Neue Medium"/>
              </a:endParaRPr>
            </a:p>
          </p:txBody>
        </p:sp>
        <p:sp>
          <p:nvSpPr>
            <p:cNvPr id="7" name="Rectangle 6">
              <a:hlinkClick r:id="rId2" action="ppaction://hlinksldjump"/>
              <a:extLst>
                <a:ext uri="{FF2B5EF4-FFF2-40B4-BE49-F238E27FC236}">
                  <a16:creationId xmlns:a16="http://schemas.microsoft.com/office/drawing/2014/main" id="{C983EB2B-0471-F8AF-B89C-D484483DBBD6}"/>
                </a:ext>
              </a:extLst>
            </p:cNvPr>
            <p:cNvSpPr/>
            <p:nvPr/>
          </p:nvSpPr>
          <p:spPr>
            <a:xfrm>
              <a:off x="2291277" y="10521587"/>
              <a:ext cx="3797290" cy="769441"/>
            </a:xfrm>
            <a:prstGeom prst="rect">
              <a:avLst/>
            </a:prstGeom>
          </p:spPr>
          <p:txBody>
            <a:bodyPr wrap="square">
              <a:spAutoFit/>
            </a:bodyPr>
            <a:lstStyle/>
            <a:p>
              <a:pPr algn="l"/>
              <a:r>
                <a:rPr lang="en-US" sz="4400" b="1" dirty="0">
                  <a:solidFill>
                    <a:schemeClr val="bg1"/>
                  </a:solidFill>
                </a:rPr>
                <a:t>Organ failure</a:t>
              </a:r>
              <a:endParaRPr lang="en-US" sz="4400" dirty="0">
                <a:solidFill>
                  <a:schemeClr val="bg1"/>
                </a:solidFill>
              </a:endParaRPr>
            </a:p>
          </p:txBody>
        </p:sp>
        <p:pic>
          <p:nvPicPr>
            <p:cNvPr id="51" name="Graphic 50" descr="Right pointing backhand index outline">
              <a:extLst>
                <a:ext uri="{FF2B5EF4-FFF2-40B4-BE49-F238E27FC236}">
                  <a16:creationId xmlns:a16="http://schemas.microsoft.com/office/drawing/2014/main" id="{88F088C0-19DE-FC18-382F-7CB8108DE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016454" y="10540548"/>
              <a:ext cx="731520" cy="731520"/>
            </a:xfrm>
            <a:prstGeom prst="rect">
              <a:avLst/>
            </a:prstGeom>
            <a:effectLst/>
            <a:sp3d/>
          </p:spPr>
        </p:pic>
      </p:grpSp>
      <p:sp>
        <p:nvSpPr>
          <p:cNvPr id="2" name="Rounded Rectangle 1">
            <a:extLst>
              <a:ext uri="{FF2B5EF4-FFF2-40B4-BE49-F238E27FC236}">
                <a16:creationId xmlns:a16="http://schemas.microsoft.com/office/drawing/2014/main" id="{B1B7BCB0-4B04-066B-9056-19818D34AD38}"/>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Graphic 8" descr="Hamburger Menu Icon with solid fill">
            <a:hlinkClick r:id="rId5" action="ppaction://hlinksldjump"/>
            <a:extLst>
              <a:ext uri="{FF2B5EF4-FFF2-40B4-BE49-F238E27FC236}">
                <a16:creationId xmlns:a16="http://schemas.microsoft.com/office/drawing/2014/main" id="{3F9E541D-575D-EC11-6756-004961338F4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18035542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671622-D014-5B84-C55B-43DF7187F250}"/>
              </a:ext>
            </a:extLst>
          </p:cNvPr>
          <p:cNvSpPr txBox="1">
            <a:spLocks/>
          </p:cNvSpPr>
          <p:nvPr/>
        </p:nvSpPr>
        <p:spPr>
          <a:xfrm>
            <a:off x="8444752" y="5520882"/>
            <a:ext cx="7528238" cy="2231967"/>
          </a:xfrm>
          <a:prstGeom prst="rect">
            <a:avLst/>
          </a:prstGeom>
        </p:spPr>
        <p:txBody>
          <a:bodyPr/>
          <a:lstStyle>
            <a:lvl1pPr marL="0" marR="0" indent="0" algn="ctr" defTabSz="2438338" rtl="0" latinLnBrk="0">
              <a:lnSpc>
                <a:spcPct val="80000"/>
              </a:lnSpc>
              <a:spcBef>
                <a:spcPts val="0"/>
              </a:spcBef>
              <a:spcAft>
                <a:spcPts val="0"/>
              </a:spcAft>
              <a:buClrTx/>
              <a:buSzTx/>
              <a:buFontTx/>
              <a:buNone/>
              <a:tabLst/>
              <a:defRPr sz="9000" b="1" i="0" u="none" strike="noStrike" cap="none" spc="-150" baseline="0">
                <a:solidFill>
                  <a:schemeClr val="bg1"/>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a:t>Pathogenesis</a:t>
            </a:r>
            <a:endParaRPr lang="en-US" dirty="0"/>
          </a:p>
        </p:txBody>
      </p:sp>
      <p:sp>
        <p:nvSpPr>
          <p:cNvPr id="3" name="Text Placeholder 2">
            <a:extLst>
              <a:ext uri="{FF2B5EF4-FFF2-40B4-BE49-F238E27FC236}">
                <a16:creationId xmlns:a16="http://schemas.microsoft.com/office/drawing/2014/main" id="{0B3C9CE0-50BC-16D6-1BDD-906913B2F503}"/>
              </a:ext>
            </a:extLst>
          </p:cNvPr>
          <p:cNvSpPr>
            <a:spLocks noGrp="1"/>
          </p:cNvSpPr>
          <p:nvPr>
            <p:ph type="body" sz="quarter" idx="22"/>
          </p:nvPr>
        </p:nvSpPr>
        <p:spPr/>
        <p:txBody>
          <a:bodyPr/>
          <a:lstStyle/>
          <a:p>
            <a:r>
              <a:rPr lang="en-US" dirty="0"/>
              <a:t>02</a:t>
            </a:r>
          </a:p>
        </p:txBody>
      </p:sp>
    </p:spTree>
    <p:extLst>
      <p:ext uri="{BB962C8B-B14F-4D97-AF65-F5344CB8AC3E}">
        <p14:creationId xmlns:p14="http://schemas.microsoft.com/office/powerpoint/2010/main" val="15582728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05FCC-4FC5-FF99-DBA5-1357E8F52B64}"/>
              </a:ext>
            </a:extLst>
          </p:cNvPr>
          <p:cNvSpPr txBox="1"/>
          <p:nvPr/>
        </p:nvSpPr>
        <p:spPr>
          <a:xfrm>
            <a:off x="1703981" y="4992362"/>
            <a:ext cx="12348903"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lvl="0" algn="l" defTabSz="2438338" rtl="0" eaLnBrk="1" fontAlgn="auto" latinLnBrk="0" hangingPunct="0">
              <a:lnSpc>
                <a:spcPct val="100000"/>
              </a:lnSpc>
              <a:spcBef>
                <a:spcPts val="0"/>
              </a:spcBef>
              <a:spcAft>
                <a:spcPts val="1200"/>
              </a:spcAft>
              <a:buClrTx/>
              <a:buSzTx/>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The cytokine storm that drives idiopathic Multicentric Castleman Disease (iMCD) is </a:t>
            </a:r>
            <a:r>
              <a:rPr kumimoji="0" lang="en-GB" sz="3200" b="0" i="0" u="none" strike="noStrike" kern="0" cap="none" spc="0" normalizeH="0" baseline="0" dirty="0">
                <a:ln>
                  <a:noFill/>
                </a:ln>
                <a:solidFill>
                  <a:srgbClr val="11688B"/>
                </a:solidFill>
                <a:effectLst/>
                <a:uLnTx/>
                <a:uFillTx/>
                <a:latin typeface="Helvetica Neue"/>
                <a:ea typeface="Helvetica Neue"/>
                <a:cs typeface="Helvetica Neue"/>
                <a:sym typeface="Helvetica Neue"/>
              </a:rPr>
              <a:t>hypothesised</a:t>
            </a: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 to be caused by:</a:t>
            </a:r>
            <a:r>
              <a:rPr kumimoji="0" lang="en-US" sz="3200" b="0" i="0" u="none" strike="noStrike" kern="0" cap="none" spc="0" normalizeH="0" baseline="30000" noProof="0" dirty="0">
                <a:ln>
                  <a:noFill/>
                </a:ln>
                <a:solidFill>
                  <a:srgbClr val="11688B"/>
                </a:solidFill>
                <a:effectLst/>
                <a:uLnTx/>
                <a:uFillTx/>
                <a:latin typeface="Helvetica Neue"/>
                <a:ea typeface="Helvetica Neue"/>
                <a:cs typeface="Helvetica Neue"/>
                <a:sym typeface="Helvetica Neue"/>
              </a:rPr>
              <a:t>1</a:t>
            </a:r>
            <a:br>
              <a:rPr kumimoji="0" lang="en-US" sz="3200" b="0" i="0" u="none" strike="noStrike" kern="0" cap="none" spc="0" normalizeH="0" noProof="0" dirty="0">
                <a:ln>
                  <a:noFill/>
                </a:ln>
                <a:solidFill>
                  <a:srgbClr val="11688B"/>
                </a:solidFill>
                <a:effectLst/>
                <a:uLnTx/>
                <a:uFillTx/>
                <a:latin typeface="Helvetica Neue"/>
                <a:ea typeface="Helvetica Neue"/>
                <a:cs typeface="Helvetica Neue"/>
                <a:sym typeface="Helvetica Neue"/>
              </a:rPr>
            </a:b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An uncontrolled infection (pathogen hypothesis)</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A germline mutation leading to an autoimmune/autoinflammatory response (autoimmune/autoinflammatory hypothesis)</a:t>
            </a:r>
            <a:b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br>
            <a:endPar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endParaRP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11688B"/>
                </a:solidFill>
                <a:effectLst/>
                <a:uLnTx/>
                <a:uFillTx/>
                <a:latin typeface="Helvetica Neue"/>
                <a:ea typeface="Helvetica Neue"/>
                <a:cs typeface="Helvetica Neue"/>
                <a:sym typeface="Helvetica Neue"/>
              </a:rPr>
              <a:t>Somatic mutations in monoclonal lymph node cells (paraneoplastic hypothesis)</a:t>
            </a:r>
          </a:p>
        </p:txBody>
      </p:sp>
      <p:sp>
        <p:nvSpPr>
          <p:cNvPr id="4" name="Title 1">
            <a:extLst>
              <a:ext uri="{FF2B5EF4-FFF2-40B4-BE49-F238E27FC236}">
                <a16:creationId xmlns:a16="http://schemas.microsoft.com/office/drawing/2014/main" id="{02DB656E-4C0C-D7BA-2A15-A0530C66366B}"/>
              </a:ext>
            </a:extLst>
          </p:cNvPr>
          <p:cNvSpPr txBox="1">
            <a:spLocks/>
          </p:cNvSpPr>
          <p:nvPr/>
        </p:nvSpPr>
        <p:spPr>
          <a:xfrm>
            <a:off x="1596402" y="1850160"/>
            <a:ext cx="13583273" cy="243307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6500" b="1" i="0" u="none" strike="noStrike" cap="none" spc="-150" baseline="0">
                <a:solidFill>
                  <a:srgbClr val="11688B"/>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en-US" sz="6500" b="1" i="0" u="none" strike="noStrike" kern="0" cap="none" spc="-150" normalizeH="0" baseline="0" noProof="0" dirty="0" err="1">
                <a:ln>
                  <a:noFill/>
                </a:ln>
                <a:solidFill>
                  <a:srgbClr val="11688B"/>
                </a:solidFill>
                <a:effectLst/>
                <a:uLnTx/>
                <a:uFillTx/>
                <a:latin typeface="Helvetica Neue"/>
                <a:ea typeface="Helvetica Neue"/>
                <a:cs typeface="Helvetica Neue"/>
                <a:sym typeface="Helvetica Neue"/>
              </a:rPr>
              <a:t>iMCD</a:t>
            </a:r>
            <a:r>
              <a:rPr kumimoji="0" lang="en-US" sz="6500" b="1" i="0" u="none" strike="noStrike" kern="0" cap="none" spc="-150" normalizeH="0" baseline="0" noProof="0" dirty="0">
                <a:ln>
                  <a:noFill/>
                </a:ln>
                <a:solidFill>
                  <a:srgbClr val="11688B"/>
                </a:solidFill>
                <a:effectLst/>
                <a:uLnTx/>
                <a:uFillTx/>
                <a:latin typeface="Helvetica Neue"/>
                <a:ea typeface="Helvetica Neue"/>
                <a:cs typeface="Helvetica Neue"/>
                <a:sym typeface="Helvetica Neue"/>
              </a:rPr>
              <a:t> is driven by a cytokine storm with an unknown cause</a:t>
            </a:r>
          </a:p>
        </p:txBody>
      </p:sp>
      <p:sp>
        <p:nvSpPr>
          <p:cNvPr id="43" name="Rounded Rectangle">
            <a:extLst>
              <a:ext uri="{FF2B5EF4-FFF2-40B4-BE49-F238E27FC236}">
                <a16:creationId xmlns:a16="http://schemas.microsoft.com/office/drawing/2014/main" id="{8C48D204-3661-48D8-2E50-76E94F825001}"/>
              </a:ext>
            </a:extLst>
          </p:cNvPr>
          <p:cNvSpPr/>
          <p:nvPr/>
        </p:nvSpPr>
        <p:spPr>
          <a:xfrm>
            <a:off x="1717105" y="837258"/>
            <a:ext cx="2235366" cy="553906"/>
          </a:xfrm>
          <a:prstGeom prst="roundRect">
            <a:avLst>
              <a:gd name="adj" fmla="val 50000"/>
            </a:avLst>
          </a:prstGeom>
          <a:solidFill>
            <a:srgbClr val="F28A0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Author and Date">
            <a:extLst>
              <a:ext uri="{FF2B5EF4-FFF2-40B4-BE49-F238E27FC236}">
                <a16:creationId xmlns:a16="http://schemas.microsoft.com/office/drawing/2014/main" id="{226DF819-03DF-23DD-2C31-A47347FAF774}"/>
              </a:ext>
            </a:extLst>
          </p:cNvPr>
          <p:cNvSpPr txBox="1">
            <a:spLocks/>
          </p:cNvSpPr>
          <p:nvPr/>
        </p:nvSpPr>
        <p:spPr>
          <a:xfrm>
            <a:off x="1741389" y="902180"/>
            <a:ext cx="2185154" cy="424596"/>
          </a:xfrm>
          <a:prstGeom prst="rect">
            <a:avLst/>
          </a:prstGeom>
        </p:spPr>
        <p:txBody>
          <a:bodyPr lIns="45719" tIns="45719" rIns="45719" bIns="45719"/>
          <a:lstStyle>
            <a:lvl1pPr marL="0" marR="0" indent="0" algn="ctr" defTabSz="825500" rtl="0" latinLnBrk="0">
              <a:lnSpc>
                <a:spcPct val="100000"/>
              </a:lnSpc>
              <a:spcBef>
                <a:spcPts val="0"/>
              </a:spcBef>
              <a:spcAft>
                <a:spcPts val="0"/>
              </a:spcAft>
              <a:buClrTx/>
              <a:buSzTx/>
              <a:buFontTx/>
              <a:buNone/>
              <a:tabLst/>
              <a:defRPr sz="20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02 Pathogenesis</a:t>
            </a:r>
          </a:p>
        </p:txBody>
      </p:sp>
      <p:sp>
        <p:nvSpPr>
          <p:cNvPr id="45" name="Author and Date">
            <a:extLst>
              <a:ext uri="{FF2B5EF4-FFF2-40B4-BE49-F238E27FC236}">
                <a16:creationId xmlns:a16="http://schemas.microsoft.com/office/drawing/2014/main" id="{EBB4A927-FCCC-EDCC-9489-DACCBC4FB6FC}"/>
              </a:ext>
            </a:extLst>
          </p:cNvPr>
          <p:cNvSpPr txBox="1">
            <a:spLocks/>
          </p:cNvSpPr>
          <p:nvPr/>
        </p:nvSpPr>
        <p:spPr>
          <a:xfrm>
            <a:off x="975580" y="11958918"/>
            <a:ext cx="17886161" cy="1757082"/>
          </a:xfrm>
          <a:prstGeom prst="rect">
            <a:avLst/>
          </a:prstGeom>
        </p:spPr>
        <p:txBody>
          <a:bodyPr lIns="45719" tIns="45719" rIns="45719" bIns="45719" anchor="ctr"/>
          <a:lstStyle>
            <a:lvl1pPr marL="0" marR="0" indent="0" algn="l" defTabSz="825500" rtl="0" latinLnBrk="0">
              <a:lnSpc>
                <a:spcPct val="100000"/>
              </a:lnSpc>
              <a:spcBef>
                <a:spcPts val="0"/>
              </a:spcBef>
              <a:spcAft>
                <a:spcPts val="0"/>
              </a:spcAft>
              <a:buClrTx/>
              <a:buSzTx/>
              <a:buFontTx/>
              <a:buNone/>
              <a:tabLst/>
              <a:defRPr sz="2200" b="0" i="0" u="none" strike="noStrike" cap="none" spc="0" baseline="0">
                <a:solidFill>
                  <a:srgbClr val="11688B"/>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Aft>
                <a:spcPts val="600"/>
              </a:spcAft>
            </a:pPr>
            <a:r>
              <a:rPr lang="en-US" sz="2000" b="1" dirty="0"/>
              <a:t>Abbreviations: iMCD</a:t>
            </a:r>
            <a:r>
              <a:rPr lang="en-US" sz="2000" dirty="0"/>
              <a:t>, idiopathic Multicentric Castleman Disease</a:t>
            </a:r>
            <a:r>
              <a:rPr lang="en-GB" sz="2000" dirty="0"/>
              <a:t>.</a:t>
            </a:r>
            <a:endParaRPr lang="en-US" sz="2000" dirty="0"/>
          </a:p>
          <a:p>
            <a:r>
              <a:rPr lang="en-GB" sz="2000" b="1" dirty="0"/>
              <a:t>References: </a:t>
            </a:r>
            <a:r>
              <a:rPr lang="en-US" sz="2000" b="1" dirty="0"/>
              <a:t>1</a:t>
            </a:r>
            <a:r>
              <a:rPr lang="en-US" sz="2000" dirty="0"/>
              <a:t>. Fajgenbaum DC. </a:t>
            </a:r>
            <a:r>
              <a:rPr lang="en-US" sz="2000" i="1" dirty="0"/>
              <a:t>Blood. </a:t>
            </a:r>
            <a:r>
              <a:rPr lang="en-US" sz="2000" dirty="0"/>
              <a:t>2018; 132: 2323–30.</a:t>
            </a:r>
          </a:p>
        </p:txBody>
      </p:sp>
      <p:sp>
        <p:nvSpPr>
          <p:cNvPr id="7" name="TextBox 6">
            <a:extLst>
              <a:ext uri="{FF2B5EF4-FFF2-40B4-BE49-F238E27FC236}">
                <a16:creationId xmlns:a16="http://schemas.microsoft.com/office/drawing/2014/main" id="{C0E03E67-2160-BF04-D293-731B9A6FF53D}"/>
              </a:ext>
            </a:extLst>
          </p:cNvPr>
          <p:cNvSpPr txBox="1"/>
          <p:nvPr/>
        </p:nvSpPr>
        <p:spPr>
          <a:xfrm>
            <a:off x="14943221" y="9865828"/>
            <a:ext cx="769322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dirty="0">
                <a:solidFill>
                  <a:srgbClr val="11688B"/>
                </a:solidFill>
              </a:rPr>
              <a:t>Adapted from </a:t>
            </a:r>
            <a:r>
              <a:rPr lang="en-GB" sz="1800" dirty="0" err="1">
                <a:solidFill>
                  <a:srgbClr val="11688B"/>
                </a:solidFill>
              </a:rPr>
              <a:t>Fajgenbaum</a:t>
            </a:r>
            <a:r>
              <a:rPr lang="en-GB" sz="1800" dirty="0">
                <a:solidFill>
                  <a:srgbClr val="11688B"/>
                </a:solidFill>
              </a:rPr>
              <a:t> DC, 2018.</a:t>
            </a:r>
            <a:r>
              <a:rPr lang="en-GB" sz="1800" baseline="30000" dirty="0">
                <a:solidFill>
                  <a:srgbClr val="11688B"/>
                </a:solidFill>
              </a:rPr>
              <a:t>1</a:t>
            </a:r>
            <a:endParaRPr kumimoji="0" lang="en-US" sz="1800" b="0" u="none" strike="noStrike" cap="none" spc="0" normalizeH="0" baseline="30000" dirty="0">
              <a:ln>
                <a:noFill/>
              </a:ln>
              <a:solidFill>
                <a:srgbClr val="11688B"/>
              </a:solidFill>
              <a:effectLst/>
              <a:uFillTx/>
              <a:latin typeface="+mn-lt"/>
              <a:ea typeface="+mn-ea"/>
              <a:cs typeface="+mn-cs"/>
              <a:sym typeface="Helvetica Neue"/>
            </a:endParaRPr>
          </a:p>
        </p:txBody>
      </p:sp>
      <p:sp>
        <p:nvSpPr>
          <p:cNvPr id="8" name="Rounded Rectangle 7">
            <a:extLst>
              <a:ext uri="{FF2B5EF4-FFF2-40B4-BE49-F238E27FC236}">
                <a16:creationId xmlns:a16="http://schemas.microsoft.com/office/drawing/2014/main" id="{6A38CEC8-CF01-6E16-9127-E1AA36D7E13A}"/>
              </a:ext>
            </a:extLst>
          </p:cNvPr>
          <p:cNvSpPr/>
          <p:nvPr/>
        </p:nvSpPr>
        <p:spPr>
          <a:xfrm>
            <a:off x="14866651" y="8125404"/>
            <a:ext cx="8288906" cy="972191"/>
          </a:xfrm>
          <a:prstGeom prst="roundRect">
            <a:avLst/>
          </a:prstGeom>
          <a:noFill/>
          <a:ln w="12700" cap="flat">
            <a:solidFill>
              <a:srgbClr val="116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11688B"/>
                </a:solidFill>
                <a:effectLst/>
                <a:uFillTx/>
                <a:latin typeface="Helvetica Neue Medium"/>
                <a:ea typeface="Helvetica Neue Medium"/>
                <a:cs typeface="Helvetica Neue Medium"/>
                <a:sym typeface="Helvetica Neue Medium"/>
              </a:rPr>
              <a:t>Cytokine and chemokine storm</a:t>
            </a:r>
          </a:p>
        </p:txBody>
      </p:sp>
      <p:sp>
        <p:nvSpPr>
          <p:cNvPr id="9" name="Rounded Rectangle 8">
            <a:extLst>
              <a:ext uri="{FF2B5EF4-FFF2-40B4-BE49-F238E27FC236}">
                <a16:creationId xmlns:a16="http://schemas.microsoft.com/office/drawing/2014/main" id="{9CCC6E39-06A0-FE68-8991-2CCC1AE74711}"/>
              </a:ext>
            </a:extLst>
          </p:cNvPr>
          <p:cNvSpPr/>
          <p:nvPr/>
        </p:nvSpPr>
        <p:spPr>
          <a:xfrm>
            <a:off x="14859006" y="5931217"/>
            <a:ext cx="2664836" cy="1031992"/>
          </a:xfrm>
          <a:prstGeom prst="roundRect">
            <a:avLst>
              <a:gd name="adj" fmla="val 7167"/>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r>
              <a:rPr lang="en-US" dirty="0">
                <a:solidFill>
                  <a:srgbClr val="11688B"/>
                </a:solidFill>
              </a:rPr>
              <a:t>Autoimmune/ inflammatory</a:t>
            </a:r>
          </a:p>
        </p:txBody>
      </p:sp>
      <p:sp>
        <p:nvSpPr>
          <p:cNvPr id="10" name="Rounded Rectangle 9">
            <a:extLst>
              <a:ext uri="{FF2B5EF4-FFF2-40B4-BE49-F238E27FC236}">
                <a16:creationId xmlns:a16="http://schemas.microsoft.com/office/drawing/2014/main" id="{6234C883-8E0A-C467-7D59-07BF0FAF27A8}"/>
              </a:ext>
            </a:extLst>
          </p:cNvPr>
          <p:cNvSpPr/>
          <p:nvPr/>
        </p:nvSpPr>
        <p:spPr>
          <a:xfrm>
            <a:off x="17678685" y="5931217"/>
            <a:ext cx="2664836" cy="1031992"/>
          </a:xfrm>
          <a:prstGeom prst="roundRect">
            <a:avLst>
              <a:gd name="adj" fmla="val 7167"/>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r>
              <a:rPr lang="en-US" dirty="0">
                <a:solidFill>
                  <a:srgbClr val="11688B"/>
                </a:solidFill>
              </a:rPr>
              <a:t>Mutated monoclonal cells</a:t>
            </a:r>
          </a:p>
        </p:txBody>
      </p:sp>
      <p:sp>
        <p:nvSpPr>
          <p:cNvPr id="11" name="Rounded Rectangle 10">
            <a:extLst>
              <a:ext uri="{FF2B5EF4-FFF2-40B4-BE49-F238E27FC236}">
                <a16:creationId xmlns:a16="http://schemas.microsoft.com/office/drawing/2014/main" id="{C5B78B37-4BA4-C5ED-8ED7-C7DA73EFAAA7}"/>
              </a:ext>
            </a:extLst>
          </p:cNvPr>
          <p:cNvSpPr/>
          <p:nvPr/>
        </p:nvSpPr>
        <p:spPr>
          <a:xfrm>
            <a:off x="20483078" y="5931217"/>
            <a:ext cx="2664836" cy="1031992"/>
          </a:xfrm>
          <a:prstGeom prst="roundRect">
            <a:avLst>
              <a:gd name="adj" fmla="val 7167"/>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r>
              <a:rPr lang="en-US" dirty="0">
                <a:solidFill>
                  <a:srgbClr val="11688B"/>
                </a:solidFill>
              </a:rPr>
              <a:t>Unidentified pathogen</a:t>
            </a:r>
          </a:p>
        </p:txBody>
      </p:sp>
      <p:sp>
        <p:nvSpPr>
          <p:cNvPr id="12" name="Rectangle 11">
            <a:extLst>
              <a:ext uri="{FF2B5EF4-FFF2-40B4-BE49-F238E27FC236}">
                <a16:creationId xmlns:a16="http://schemas.microsoft.com/office/drawing/2014/main" id="{D9B239DD-9B33-76D1-C916-02F36C392F8B}"/>
              </a:ext>
            </a:extLst>
          </p:cNvPr>
          <p:cNvSpPr/>
          <p:nvPr/>
        </p:nvSpPr>
        <p:spPr>
          <a:xfrm>
            <a:off x="14793498" y="3077648"/>
            <a:ext cx="6255165" cy="584775"/>
          </a:xfrm>
          <a:prstGeom prst="rect">
            <a:avLst/>
          </a:prstGeom>
        </p:spPr>
        <p:txBody>
          <a:bodyPr wrap="square">
            <a:spAutoFit/>
          </a:bodyPr>
          <a:lstStyle/>
          <a:p>
            <a:r>
              <a:rPr lang="en-US" sz="3200" b="1" dirty="0">
                <a:solidFill>
                  <a:srgbClr val="11688B"/>
                </a:solidFill>
              </a:rPr>
              <a:t>Suspected causes of </a:t>
            </a:r>
            <a:r>
              <a:rPr lang="en-US" sz="3200" b="1" dirty="0" err="1">
                <a:solidFill>
                  <a:srgbClr val="11688B"/>
                </a:solidFill>
              </a:rPr>
              <a:t>iMCD</a:t>
            </a:r>
            <a:r>
              <a:rPr lang="en-US" sz="3200" b="1" dirty="0">
                <a:solidFill>
                  <a:srgbClr val="11688B"/>
                </a:solidFill>
              </a:rPr>
              <a:t>…</a:t>
            </a:r>
          </a:p>
        </p:txBody>
      </p:sp>
      <p:pic>
        <p:nvPicPr>
          <p:cNvPr id="13" name="Graphic 12">
            <a:extLst>
              <a:ext uri="{FF2B5EF4-FFF2-40B4-BE49-F238E27FC236}">
                <a16:creationId xmlns:a16="http://schemas.microsoft.com/office/drawing/2014/main" id="{5FFD67BD-9F81-6447-DBE9-C82F86B6AA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40459" y="3686667"/>
            <a:ext cx="2479381" cy="2479381"/>
          </a:xfrm>
          <a:prstGeom prst="rect">
            <a:avLst/>
          </a:prstGeom>
        </p:spPr>
      </p:pic>
      <p:pic>
        <p:nvPicPr>
          <p:cNvPr id="14" name="Graphic 13">
            <a:extLst>
              <a:ext uri="{FF2B5EF4-FFF2-40B4-BE49-F238E27FC236}">
                <a16:creationId xmlns:a16="http://schemas.microsoft.com/office/drawing/2014/main" id="{430BC688-A79C-B399-49AE-3342B16883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37024" y="3787627"/>
            <a:ext cx="2332364" cy="2332364"/>
          </a:xfrm>
          <a:prstGeom prst="rect">
            <a:avLst/>
          </a:prstGeom>
        </p:spPr>
      </p:pic>
      <p:pic>
        <p:nvPicPr>
          <p:cNvPr id="15" name="Graphic 14">
            <a:extLst>
              <a:ext uri="{FF2B5EF4-FFF2-40B4-BE49-F238E27FC236}">
                <a16:creationId xmlns:a16="http://schemas.microsoft.com/office/drawing/2014/main" id="{CC3913F8-C0D7-569F-044D-0CF77A28F7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44749" y="4030509"/>
            <a:ext cx="1791696" cy="1791696"/>
          </a:xfrm>
          <a:prstGeom prst="rect">
            <a:avLst/>
          </a:prstGeom>
        </p:spPr>
      </p:pic>
      <p:grpSp>
        <p:nvGrpSpPr>
          <p:cNvPr id="16" name="Group 15">
            <a:extLst>
              <a:ext uri="{FF2B5EF4-FFF2-40B4-BE49-F238E27FC236}">
                <a16:creationId xmlns:a16="http://schemas.microsoft.com/office/drawing/2014/main" id="{F9156A42-B51C-E71C-847E-404FAFD892CF}"/>
              </a:ext>
            </a:extLst>
          </p:cNvPr>
          <p:cNvGrpSpPr/>
          <p:nvPr/>
        </p:nvGrpSpPr>
        <p:grpSpPr>
          <a:xfrm>
            <a:off x="15864996" y="7039409"/>
            <a:ext cx="6155666" cy="936000"/>
            <a:chOff x="16098077" y="7380063"/>
            <a:chExt cx="6155666" cy="936000"/>
          </a:xfrm>
        </p:grpSpPr>
        <p:sp>
          <p:nvSpPr>
            <p:cNvPr id="17" name="Down Arrow 16">
              <a:extLst>
                <a:ext uri="{FF2B5EF4-FFF2-40B4-BE49-F238E27FC236}">
                  <a16:creationId xmlns:a16="http://schemas.microsoft.com/office/drawing/2014/main" id="{2AB9C530-4DAE-A5C0-2710-DF8495488E8D}"/>
                </a:ext>
              </a:extLst>
            </p:cNvPr>
            <p:cNvSpPr/>
            <p:nvPr/>
          </p:nvSpPr>
          <p:spPr>
            <a:xfrm>
              <a:off x="19029031" y="7380063"/>
              <a:ext cx="430306" cy="936000"/>
            </a:xfrm>
            <a:prstGeom prst="downArrow">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Down Arrow 17">
              <a:extLst>
                <a:ext uri="{FF2B5EF4-FFF2-40B4-BE49-F238E27FC236}">
                  <a16:creationId xmlns:a16="http://schemas.microsoft.com/office/drawing/2014/main" id="{6CE70B1E-2136-B521-510C-57F1DBE28182}"/>
                </a:ext>
              </a:extLst>
            </p:cNvPr>
            <p:cNvSpPr/>
            <p:nvPr/>
          </p:nvSpPr>
          <p:spPr>
            <a:xfrm>
              <a:off x="21823437" y="7380063"/>
              <a:ext cx="430306" cy="504000"/>
            </a:xfrm>
            <a:prstGeom prst="downArrow">
              <a:avLst>
                <a:gd name="adj1" fmla="val 50000"/>
                <a:gd name="adj2" fmla="val 0"/>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Down Arrow 18">
              <a:extLst>
                <a:ext uri="{FF2B5EF4-FFF2-40B4-BE49-F238E27FC236}">
                  <a16:creationId xmlns:a16="http://schemas.microsoft.com/office/drawing/2014/main" id="{7387656D-0C1E-107C-6652-59A5DCD08D6C}"/>
                </a:ext>
              </a:extLst>
            </p:cNvPr>
            <p:cNvSpPr/>
            <p:nvPr/>
          </p:nvSpPr>
          <p:spPr>
            <a:xfrm>
              <a:off x="16098077" y="7380063"/>
              <a:ext cx="430306" cy="504000"/>
            </a:xfrm>
            <a:prstGeom prst="downArrow">
              <a:avLst>
                <a:gd name="adj1" fmla="val 50000"/>
                <a:gd name="adj2" fmla="val 0"/>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Down Arrow 19">
              <a:extLst>
                <a:ext uri="{FF2B5EF4-FFF2-40B4-BE49-F238E27FC236}">
                  <a16:creationId xmlns:a16="http://schemas.microsoft.com/office/drawing/2014/main" id="{E0AB3362-34E5-2B9F-CD01-EF90FF23AF96}"/>
                </a:ext>
              </a:extLst>
            </p:cNvPr>
            <p:cNvSpPr/>
            <p:nvPr/>
          </p:nvSpPr>
          <p:spPr>
            <a:xfrm rot="5400000">
              <a:off x="18944305" y="4821057"/>
              <a:ext cx="432000" cy="5904000"/>
            </a:xfrm>
            <a:prstGeom prst="downArrow">
              <a:avLst>
                <a:gd name="adj1" fmla="val 50000"/>
                <a:gd name="adj2" fmla="val 0"/>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1" name="Rounded Rectangle 20">
            <a:extLst>
              <a:ext uri="{FF2B5EF4-FFF2-40B4-BE49-F238E27FC236}">
                <a16:creationId xmlns:a16="http://schemas.microsoft.com/office/drawing/2014/main" id="{4EC5B344-9536-01ED-ED44-37FD1BE3EBDC}"/>
              </a:ext>
            </a:extLst>
          </p:cNvPr>
          <p:cNvSpPr/>
          <p:nvPr/>
        </p:nvSpPr>
        <p:spPr>
          <a:xfrm>
            <a:off x="22435925" y="784254"/>
            <a:ext cx="1350048" cy="1049867"/>
          </a:xfrm>
          <a:prstGeom prst="roundRect">
            <a:avLst/>
          </a:prstGeom>
          <a:solidFill>
            <a:srgbClr val="F28A0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Graphic 21" descr="Hamburger Menu Icon with solid fill">
            <a:hlinkClick r:id="rId8" action="ppaction://hlinksldjump"/>
            <a:extLst>
              <a:ext uri="{FF2B5EF4-FFF2-40B4-BE49-F238E27FC236}">
                <a16:creationId xmlns:a16="http://schemas.microsoft.com/office/drawing/2014/main" id="{567F359D-20B0-19B1-48A6-FC2E669D206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704682" y="902920"/>
            <a:ext cx="812534" cy="812534"/>
          </a:xfrm>
          <a:prstGeom prst="rect">
            <a:avLst/>
          </a:prstGeom>
        </p:spPr>
      </p:pic>
    </p:spTree>
    <p:extLst>
      <p:ext uri="{BB962C8B-B14F-4D97-AF65-F5344CB8AC3E}">
        <p14:creationId xmlns:p14="http://schemas.microsoft.com/office/powerpoint/2010/main" val="1436025949"/>
      </p:ext>
    </p:extLst>
  </p:cSld>
  <p:clrMapOvr>
    <a:masterClrMapping/>
  </p:clrMapOvr>
  <p:transition spd="med"/>
</p:sld>
</file>

<file path=ppt/theme/theme1.xml><?xml version="1.0" encoding="utf-8"?>
<a:theme xmlns:a="http://schemas.openxmlformats.org/drawingml/2006/main" name="01">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03">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0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iMCD in Focus">
      <a:dk1>
        <a:srgbClr val="002A51"/>
      </a:dk1>
      <a:lt1>
        <a:srgbClr val="FFFFFF"/>
      </a:lt1>
      <a:dk2>
        <a:srgbClr val="002A51"/>
      </a:dk2>
      <a:lt2>
        <a:srgbClr val="FFFFFF"/>
      </a:lt2>
      <a:accent1>
        <a:srgbClr val="002A51"/>
      </a:accent1>
      <a:accent2>
        <a:srgbClr val="71BC43"/>
      </a:accent2>
      <a:accent3>
        <a:srgbClr val="2980C3"/>
      </a:accent3>
      <a:accent4>
        <a:srgbClr val="A9A9A9"/>
      </a:accent4>
      <a:accent5>
        <a:srgbClr val="D8D8D8"/>
      </a:accent5>
      <a:accent6>
        <a:srgbClr val="EDEDED"/>
      </a:accent6>
      <a:hlink>
        <a:srgbClr val="2980C3"/>
      </a:hlink>
      <a:folHlink>
        <a:srgbClr val="002A5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noFill/>
        <a:ln w="19050" cap="flat">
          <a:solidFill>
            <a:srgbClr val="72BF44"/>
          </a:solidFill>
          <a:prstDash val="solid"/>
          <a:miter lim="400000"/>
          <a:tailEnd type="triangle" w="lg" len="lg"/>
        </a:ln>
        <a:effectLst/>
        <a:sp3d/>
      </a:spPr>
      <a:bodyPr/>
      <a:lstStyle/>
      <a:style>
        <a:lnRef idx="0">
          <a:scrgbClr r="0" g="0" b="0"/>
        </a:lnRef>
        <a:fillRef idx="0">
          <a:scrgbClr r="0" g="0" b="0"/>
        </a:fillRef>
        <a:effectRef idx="0">
          <a:scrgbClr r="0" g="0" b="0"/>
        </a:effectRef>
        <a:fontRef idx="none"/>
      </a:style>
    </a:lnDef>
    <a:txDef>
      <a:spPr>
        <a:noFill/>
      </a:spPr>
      <a:bodyPr wrap="square" lIns="0" rIns="0" rtlCol="0">
        <a:noAutofit/>
      </a:bodyPr>
      <a:lstStyle>
        <a:defPPr marL="285750" indent="-285750" algn="l">
          <a:buFont typeface="Arial" panose="020B0604020202020204" pitchFamily="34" charset="0"/>
          <a:buChar char="•"/>
          <a:defRPr sz="1700" dirty="0" smtClean="0">
            <a:solidFill>
              <a:schemeClr val="tx1"/>
            </a:solidFill>
            <a:latin typeface="Segoe UI" panose="020B0502040204020203" pitchFamily="34" charset="0"/>
            <a:cs typeface="Segoe UI" panose="020B0502040204020203" pitchFamily="34" charset="0"/>
          </a:defRPr>
        </a:defPPr>
      </a:lstStyle>
    </a:txDef>
  </a:objectDefaults>
  <a:extraClrSchemeLst/>
</a:theme>
</file>

<file path=ppt/theme/theme6.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7a2300-5deb-4365-a1dc-56f37637b095">
      <Terms xmlns="http://schemas.microsoft.com/office/infopath/2007/PartnerControls"/>
    </lcf76f155ced4ddcb4097134ff3c332f>
    <b2f384bf62634615b7b936aead558c9f xmlns="327a2300-5deb-4365-a1dc-56f37637b095">
      <Terms xmlns="http://schemas.microsoft.com/office/infopath/2007/PartnerControls"/>
    </b2f384bf62634615b7b936aead558c9f>
    <TaxCatchAll xmlns="e483d3ce-726b-4124-8354-2738f017f1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A7B2B67D613E408FDC2D59AEAE6243" ma:contentTypeVersion="16" ma:contentTypeDescription="Create a new document." ma:contentTypeScope="" ma:versionID="dfb24a7b272a3de7b3cd81efd11fa45c">
  <xsd:schema xmlns:xsd="http://www.w3.org/2001/XMLSchema" xmlns:xs="http://www.w3.org/2001/XMLSchema" xmlns:p="http://schemas.microsoft.com/office/2006/metadata/properties" xmlns:ns2="327a2300-5deb-4365-a1dc-56f37637b095" xmlns:ns3="e483d3ce-726b-4124-8354-2738f017f14f" targetNamespace="http://schemas.microsoft.com/office/2006/metadata/properties" ma:root="true" ma:fieldsID="cf6a6b7d627de585fe163ea83fe34320" ns2:_="" ns3:_="">
    <xsd:import namespace="327a2300-5deb-4365-a1dc-56f37637b095"/>
    <xsd:import namespace="e483d3ce-726b-4124-8354-2738f017f1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b2f384bf62634615b7b936aead558c9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7a2300-5deb-4365-a1dc-56f37637b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1b2f1c0-b4c5-4a4f-9943-5c19555bea5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b2f384bf62634615b7b936aead558c9f" ma:index="22" nillable="true" ma:taxonomy="true" ma:internalName="b2f384bf62634615b7b936aead558c9f" ma:taxonomyFieldName="FIles" ma:displayName="FIles" ma:default="" ma:fieldId="{b2f384bf-6263-4615-b7b9-36aead558c9f}" ma:sspId="a1b2f1c0-b4c5-4a4f-9943-5c19555bea5d" ma:termSetId="1a4e8c08-9e47-4301-9a7c-7ad7436a5d57" ma:anchorId="00000000-0000-0000-0000-000000000000"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3d3ce-726b-4124-8354-2738f017f14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c99308c-54dc-4ce9-8874-e19c4d204d92}" ma:internalName="TaxCatchAll" ma:showField="CatchAllData" ma:web="e483d3ce-726b-4124-8354-2738f017f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BD389A-F6EB-48C7-9940-89A8271476AD}">
  <ds:schemaRefs>
    <ds:schemaRef ds:uri="http://purl.org/dc/elements/1.1/"/>
    <ds:schemaRef ds:uri="327a2300-5deb-4365-a1dc-56f37637b095"/>
    <ds:schemaRef ds:uri="http://purl.org/dc/terms/"/>
    <ds:schemaRef ds:uri="http://schemas.microsoft.com/office/2006/documentManagement/types"/>
    <ds:schemaRef ds:uri="e483d3ce-726b-4124-8354-2738f017f14f"/>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431B04-FED7-416E-8BD0-927543E7BD2E}">
  <ds:schemaRefs>
    <ds:schemaRef ds:uri="http://schemas.microsoft.com/sharepoint/v3/contenttype/forms"/>
  </ds:schemaRefs>
</ds:datastoreItem>
</file>

<file path=customXml/itemProps3.xml><?xml version="1.0" encoding="utf-8"?>
<ds:datastoreItem xmlns:ds="http://schemas.openxmlformats.org/officeDocument/2006/customXml" ds:itemID="{FA788A72-1F81-4A83-9DB0-10561D96CC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7a2300-5deb-4365-a1dc-56f37637b095"/>
    <ds:schemaRef ds:uri="e483d3ce-726b-4124-8354-2738f017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18497</TotalTime>
  <Words>5778</Words>
  <Application>Microsoft Macintosh PowerPoint</Application>
  <PresentationFormat>Custom</PresentationFormat>
  <Paragraphs>416</Paragraphs>
  <Slides>31</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Aptos</vt:lpstr>
      <vt:lpstr>Aptos Display</vt:lpstr>
      <vt:lpstr>Arial</vt:lpstr>
      <vt:lpstr>Arial Narrow</vt:lpstr>
      <vt:lpstr>Helvetica Neue</vt:lpstr>
      <vt:lpstr>Helvetica Neue Medium</vt:lpstr>
      <vt:lpstr>Segoe UI</vt:lpstr>
      <vt:lpstr>System Font Regular</vt:lpstr>
      <vt:lpstr>system-ui</vt:lpstr>
      <vt:lpstr>Times New Roman</vt:lpstr>
      <vt:lpstr>01</vt:lpstr>
      <vt:lpstr>03</vt:lpstr>
      <vt:lpstr>05</vt:lpstr>
      <vt:lpstr>Custom Design</vt:lpstr>
      <vt:lpstr>Office Theme</vt:lpstr>
      <vt:lpstr>Idiopathic Multicentric Castleman Disease (iMCD)</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vt:lpstr>
      <vt:lpstr>PowerPoint Presentation</vt:lpstr>
      <vt:lpstr>PowerPoint Presentation</vt:lpstr>
      <vt:lpstr>PowerPoint Presentation</vt:lpstr>
      <vt:lpstr>PowerPoint Presentation</vt:lpstr>
      <vt:lpstr>PowerPoint Presentation</vt:lpstr>
      <vt:lpstr>PowerPoint Presentation</vt:lpstr>
      <vt:lpstr>Importance of timely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Afzal Rahman</dc:creator>
  <cp:lastModifiedBy>Pennie Gomes</cp:lastModifiedBy>
  <cp:revision>20</cp:revision>
  <dcterms:modified xsi:type="dcterms:W3CDTF">2025-05-14T10:03:02Z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0x01010000A7B2B67D613E408FDC2D59AEAE6243</vt:lpwstr>
  </property>
  <property fmtid="{D5CDD505-2E9C-101B-9397-08002B2CF9AE}" pid="3" name="FIles">
    <vt:lpwstr/>
  </property>
  <property fmtid="{D5CDD505-2E9C-101B-9397-08002B2CF9AE}" pid="4" name="MediaServiceImageTags">
    <vt:lpwstr/>
  </property>
</Properties>
</file>